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2" r:id="rId3"/>
    <p:sldId id="303" r:id="rId4"/>
    <p:sldId id="297" r:id="rId5"/>
    <p:sldId id="296" r:id="rId6"/>
    <p:sldId id="261" r:id="rId7"/>
    <p:sldId id="298" r:id="rId8"/>
    <p:sldId id="304" r:id="rId9"/>
    <p:sldId id="305" r:id="rId10"/>
    <p:sldId id="306" r:id="rId11"/>
    <p:sldId id="263" r:id="rId12"/>
    <p:sldId id="310" r:id="rId13"/>
    <p:sldId id="264" r:id="rId14"/>
    <p:sldId id="266" r:id="rId15"/>
    <p:sldId id="267" r:id="rId16"/>
    <p:sldId id="268" r:id="rId17"/>
    <p:sldId id="307" r:id="rId18"/>
    <p:sldId id="308" r:id="rId19"/>
    <p:sldId id="270" r:id="rId20"/>
    <p:sldId id="271" r:id="rId21"/>
    <p:sldId id="273" r:id="rId22"/>
    <p:sldId id="274" r:id="rId23"/>
    <p:sldId id="276" r:id="rId24"/>
    <p:sldId id="299" r:id="rId25"/>
    <p:sldId id="280" r:id="rId26"/>
    <p:sldId id="300" r:id="rId27"/>
    <p:sldId id="282" r:id="rId28"/>
    <p:sldId id="283" r:id="rId29"/>
    <p:sldId id="284" r:id="rId30"/>
    <p:sldId id="309" r:id="rId31"/>
    <p:sldId id="288" r:id="rId32"/>
    <p:sldId id="289" r:id="rId33"/>
    <p:sldId id="301" r:id="rId34"/>
    <p:sldId id="290" r:id="rId35"/>
    <p:sldId id="285"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711" autoAdjust="0"/>
    <p:restoredTop sz="94660"/>
  </p:normalViewPr>
  <p:slideViewPr>
    <p:cSldViewPr snapToGrid="0">
      <p:cViewPr>
        <p:scale>
          <a:sx n="138" d="100"/>
          <a:sy n="138" d="100"/>
        </p:scale>
        <p:origin x="-200"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8CFB4BA-4847-4950-9046-35C57469617A}"/>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en-US"/>
          </a:p>
        </p:txBody>
      </p:sp>
      <p:sp>
        <p:nvSpPr>
          <p:cNvPr id="3" name="Подзаголовок 2">
            <a:extLst>
              <a:ext uri="{FF2B5EF4-FFF2-40B4-BE49-F238E27FC236}">
                <a16:creationId xmlns:a16="http://schemas.microsoft.com/office/drawing/2014/main" id="{7C50F236-05DE-4EA6-B24B-C0FEBD729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a:p>
        </p:txBody>
      </p:sp>
      <p:sp>
        <p:nvSpPr>
          <p:cNvPr id="4" name="Дата 3">
            <a:extLst>
              <a:ext uri="{FF2B5EF4-FFF2-40B4-BE49-F238E27FC236}">
                <a16:creationId xmlns:a16="http://schemas.microsoft.com/office/drawing/2014/main" id="{F412F55E-4C2C-4815-9251-414FB0B405B3}"/>
              </a:ext>
            </a:extLst>
          </p:cNvPr>
          <p:cNvSpPr>
            <a:spLocks noGrp="1"/>
          </p:cNvSpPr>
          <p:nvPr>
            <p:ph type="dt" sz="half" idx="10"/>
          </p:nvPr>
        </p:nvSpPr>
        <p:spPr/>
        <p:txBody>
          <a:bodyPr/>
          <a:lstStyle/>
          <a:p>
            <a:fld id="{44343DC6-30E4-4569-999A-C703F926F2AF}" type="datetimeFigureOut">
              <a:rPr lang="en-US" smtClean="0"/>
              <a:t>2/14/22</a:t>
            </a:fld>
            <a:endParaRPr lang="en-US"/>
          </a:p>
        </p:txBody>
      </p:sp>
      <p:sp>
        <p:nvSpPr>
          <p:cNvPr id="5" name="Нижний колонтитул 4">
            <a:extLst>
              <a:ext uri="{FF2B5EF4-FFF2-40B4-BE49-F238E27FC236}">
                <a16:creationId xmlns:a16="http://schemas.microsoft.com/office/drawing/2014/main" id="{907044F1-1BCB-437D-94B7-748CD73BDC09}"/>
              </a:ext>
            </a:extLst>
          </p:cNvPr>
          <p:cNvSpPr>
            <a:spLocks noGrp="1"/>
          </p:cNvSpPr>
          <p:nvPr>
            <p:ph type="ftr" sz="quarter" idx="11"/>
          </p:nvPr>
        </p:nvSpPr>
        <p:spPr/>
        <p:txBody>
          <a:bodyPr/>
          <a:lstStyle/>
          <a:p>
            <a:endParaRPr lang="en-US"/>
          </a:p>
        </p:txBody>
      </p:sp>
      <p:sp>
        <p:nvSpPr>
          <p:cNvPr id="6" name="Номер слайда 5">
            <a:extLst>
              <a:ext uri="{FF2B5EF4-FFF2-40B4-BE49-F238E27FC236}">
                <a16:creationId xmlns:a16="http://schemas.microsoft.com/office/drawing/2014/main" id="{F8FE5FCA-3381-4AA7-97BE-E08360D07EF5}"/>
              </a:ext>
            </a:extLst>
          </p:cNvPr>
          <p:cNvSpPr>
            <a:spLocks noGrp="1"/>
          </p:cNvSpPr>
          <p:nvPr>
            <p:ph type="sldNum" sz="quarter" idx="12"/>
          </p:nvPr>
        </p:nvSpPr>
        <p:spPr/>
        <p:txBody>
          <a:bodyPr/>
          <a:lstStyle/>
          <a:p>
            <a:fld id="{45C3B737-A709-4ABC-AFE0-A6B067850C48}" type="slidenum">
              <a:rPr lang="en-US" smtClean="0"/>
              <a:t>‹#›</a:t>
            </a:fld>
            <a:endParaRPr lang="en-US"/>
          </a:p>
        </p:txBody>
      </p:sp>
    </p:spTree>
    <p:extLst>
      <p:ext uri="{BB962C8B-B14F-4D97-AF65-F5344CB8AC3E}">
        <p14:creationId xmlns:p14="http://schemas.microsoft.com/office/powerpoint/2010/main" val="247737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2FE3F53-D493-48AC-971D-7454A8D783D9}"/>
              </a:ext>
            </a:extLst>
          </p:cNvPr>
          <p:cNvSpPr>
            <a:spLocks noGrp="1"/>
          </p:cNvSpPr>
          <p:nvPr>
            <p:ph type="title"/>
          </p:nvPr>
        </p:nvSpPr>
        <p:spPr/>
        <p:txBody>
          <a:bodyPr/>
          <a:lstStyle/>
          <a:p>
            <a:r>
              <a:rPr lang="ru-RU"/>
              <a:t>Образец заголовка</a:t>
            </a:r>
            <a:endParaRPr lang="en-US"/>
          </a:p>
        </p:txBody>
      </p:sp>
      <p:sp>
        <p:nvSpPr>
          <p:cNvPr id="3" name="Вертикальный текст 2">
            <a:extLst>
              <a:ext uri="{FF2B5EF4-FFF2-40B4-BE49-F238E27FC236}">
                <a16:creationId xmlns:a16="http://schemas.microsoft.com/office/drawing/2014/main" id="{E4A05121-2968-48C3-BB49-AF0AC43AD131}"/>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a:extLst>
              <a:ext uri="{FF2B5EF4-FFF2-40B4-BE49-F238E27FC236}">
                <a16:creationId xmlns:a16="http://schemas.microsoft.com/office/drawing/2014/main" id="{18A79E25-1AB6-488D-AFD4-754FABB44191}"/>
              </a:ext>
            </a:extLst>
          </p:cNvPr>
          <p:cNvSpPr>
            <a:spLocks noGrp="1"/>
          </p:cNvSpPr>
          <p:nvPr>
            <p:ph type="dt" sz="half" idx="10"/>
          </p:nvPr>
        </p:nvSpPr>
        <p:spPr/>
        <p:txBody>
          <a:bodyPr/>
          <a:lstStyle/>
          <a:p>
            <a:fld id="{44343DC6-30E4-4569-999A-C703F926F2AF}" type="datetimeFigureOut">
              <a:rPr lang="en-US" smtClean="0"/>
              <a:t>2/14/22</a:t>
            </a:fld>
            <a:endParaRPr lang="en-US"/>
          </a:p>
        </p:txBody>
      </p:sp>
      <p:sp>
        <p:nvSpPr>
          <p:cNvPr id="5" name="Нижний колонтитул 4">
            <a:extLst>
              <a:ext uri="{FF2B5EF4-FFF2-40B4-BE49-F238E27FC236}">
                <a16:creationId xmlns:a16="http://schemas.microsoft.com/office/drawing/2014/main" id="{CF133EB6-0DE0-4289-8048-2D6D72BA6721}"/>
              </a:ext>
            </a:extLst>
          </p:cNvPr>
          <p:cNvSpPr>
            <a:spLocks noGrp="1"/>
          </p:cNvSpPr>
          <p:nvPr>
            <p:ph type="ftr" sz="quarter" idx="11"/>
          </p:nvPr>
        </p:nvSpPr>
        <p:spPr/>
        <p:txBody>
          <a:bodyPr/>
          <a:lstStyle/>
          <a:p>
            <a:endParaRPr lang="en-US"/>
          </a:p>
        </p:txBody>
      </p:sp>
      <p:sp>
        <p:nvSpPr>
          <p:cNvPr id="6" name="Номер слайда 5">
            <a:extLst>
              <a:ext uri="{FF2B5EF4-FFF2-40B4-BE49-F238E27FC236}">
                <a16:creationId xmlns:a16="http://schemas.microsoft.com/office/drawing/2014/main" id="{88889C22-9049-4BFC-8501-808125020B1E}"/>
              </a:ext>
            </a:extLst>
          </p:cNvPr>
          <p:cNvSpPr>
            <a:spLocks noGrp="1"/>
          </p:cNvSpPr>
          <p:nvPr>
            <p:ph type="sldNum" sz="quarter" idx="12"/>
          </p:nvPr>
        </p:nvSpPr>
        <p:spPr/>
        <p:txBody>
          <a:bodyPr/>
          <a:lstStyle/>
          <a:p>
            <a:fld id="{45C3B737-A709-4ABC-AFE0-A6B067850C48}" type="slidenum">
              <a:rPr lang="en-US" smtClean="0"/>
              <a:t>‹#›</a:t>
            </a:fld>
            <a:endParaRPr lang="en-US"/>
          </a:p>
        </p:txBody>
      </p:sp>
    </p:spTree>
    <p:extLst>
      <p:ext uri="{BB962C8B-B14F-4D97-AF65-F5344CB8AC3E}">
        <p14:creationId xmlns:p14="http://schemas.microsoft.com/office/powerpoint/2010/main" val="882213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BA0A8197-99AF-4047-BB35-1E28D8D181D9}"/>
              </a:ext>
            </a:extLst>
          </p:cNvPr>
          <p:cNvSpPr>
            <a:spLocks noGrp="1"/>
          </p:cNvSpPr>
          <p:nvPr>
            <p:ph type="title" orient="vert"/>
          </p:nvPr>
        </p:nvSpPr>
        <p:spPr>
          <a:xfrm>
            <a:off x="8724900" y="365125"/>
            <a:ext cx="2628900" cy="5811838"/>
          </a:xfrm>
        </p:spPr>
        <p:txBody>
          <a:bodyPr vert="eaVert"/>
          <a:lstStyle/>
          <a:p>
            <a:r>
              <a:rPr lang="ru-RU"/>
              <a:t>Образец заголовка</a:t>
            </a:r>
            <a:endParaRPr lang="en-US"/>
          </a:p>
        </p:txBody>
      </p:sp>
      <p:sp>
        <p:nvSpPr>
          <p:cNvPr id="3" name="Вертикальный текст 2">
            <a:extLst>
              <a:ext uri="{FF2B5EF4-FFF2-40B4-BE49-F238E27FC236}">
                <a16:creationId xmlns:a16="http://schemas.microsoft.com/office/drawing/2014/main" id="{32B8222B-3624-4C62-9AC8-0C9ACA871076}"/>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a:extLst>
              <a:ext uri="{FF2B5EF4-FFF2-40B4-BE49-F238E27FC236}">
                <a16:creationId xmlns:a16="http://schemas.microsoft.com/office/drawing/2014/main" id="{69B1FCEF-30E5-4242-9E96-510141165CCB}"/>
              </a:ext>
            </a:extLst>
          </p:cNvPr>
          <p:cNvSpPr>
            <a:spLocks noGrp="1"/>
          </p:cNvSpPr>
          <p:nvPr>
            <p:ph type="dt" sz="half" idx="10"/>
          </p:nvPr>
        </p:nvSpPr>
        <p:spPr/>
        <p:txBody>
          <a:bodyPr/>
          <a:lstStyle/>
          <a:p>
            <a:fld id="{44343DC6-30E4-4569-999A-C703F926F2AF}" type="datetimeFigureOut">
              <a:rPr lang="en-US" smtClean="0"/>
              <a:t>2/14/22</a:t>
            </a:fld>
            <a:endParaRPr lang="en-US"/>
          </a:p>
        </p:txBody>
      </p:sp>
      <p:sp>
        <p:nvSpPr>
          <p:cNvPr id="5" name="Нижний колонтитул 4">
            <a:extLst>
              <a:ext uri="{FF2B5EF4-FFF2-40B4-BE49-F238E27FC236}">
                <a16:creationId xmlns:a16="http://schemas.microsoft.com/office/drawing/2014/main" id="{E83953CE-A629-44C1-8C47-D85C4C211FDD}"/>
              </a:ext>
            </a:extLst>
          </p:cNvPr>
          <p:cNvSpPr>
            <a:spLocks noGrp="1"/>
          </p:cNvSpPr>
          <p:nvPr>
            <p:ph type="ftr" sz="quarter" idx="11"/>
          </p:nvPr>
        </p:nvSpPr>
        <p:spPr/>
        <p:txBody>
          <a:bodyPr/>
          <a:lstStyle/>
          <a:p>
            <a:endParaRPr lang="en-US"/>
          </a:p>
        </p:txBody>
      </p:sp>
      <p:sp>
        <p:nvSpPr>
          <p:cNvPr id="6" name="Номер слайда 5">
            <a:extLst>
              <a:ext uri="{FF2B5EF4-FFF2-40B4-BE49-F238E27FC236}">
                <a16:creationId xmlns:a16="http://schemas.microsoft.com/office/drawing/2014/main" id="{D4200CE6-DA51-4537-A51E-3A38FB76B5F9}"/>
              </a:ext>
            </a:extLst>
          </p:cNvPr>
          <p:cNvSpPr>
            <a:spLocks noGrp="1"/>
          </p:cNvSpPr>
          <p:nvPr>
            <p:ph type="sldNum" sz="quarter" idx="12"/>
          </p:nvPr>
        </p:nvSpPr>
        <p:spPr/>
        <p:txBody>
          <a:bodyPr/>
          <a:lstStyle/>
          <a:p>
            <a:fld id="{45C3B737-A709-4ABC-AFE0-A6B067850C48}" type="slidenum">
              <a:rPr lang="en-US" smtClean="0"/>
              <a:t>‹#›</a:t>
            </a:fld>
            <a:endParaRPr lang="en-US"/>
          </a:p>
        </p:txBody>
      </p:sp>
    </p:spTree>
    <p:extLst>
      <p:ext uri="{BB962C8B-B14F-4D97-AF65-F5344CB8AC3E}">
        <p14:creationId xmlns:p14="http://schemas.microsoft.com/office/powerpoint/2010/main" val="3750401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42078B4-C8B8-4494-8D96-3C27E8336B95}"/>
              </a:ext>
            </a:extLst>
          </p:cNvPr>
          <p:cNvSpPr>
            <a:spLocks noGrp="1"/>
          </p:cNvSpPr>
          <p:nvPr>
            <p:ph type="title"/>
          </p:nvPr>
        </p:nvSpPr>
        <p:spPr/>
        <p:txBody>
          <a:bodyPr/>
          <a:lstStyle/>
          <a:p>
            <a:r>
              <a:rPr lang="ru-RU"/>
              <a:t>Образец заголовка</a:t>
            </a:r>
            <a:endParaRPr lang="en-US"/>
          </a:p>
        </p:txBody>
      </p:sp>
      <p:sp>
        <p:nvSpPr>
          <p:cNvPr id="3" name="Объект 2">
            <a:extLst>
              <a:ext uri="{FF2B5EF4-FFF2-40B4-BE49-F238E27FC236}">
                <a16:creationId xmlns:a16="http://schemas.microsoft.com/office/drawing/2014/main" id="{DFB14A32-4487-4DEA-8E16-BCEFD6805387}"/>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a:extLst>
              <a:ext uri="{FF2B5EF4-FFF2-40B4-BE49-F238E27FC236}">
                <a16:creationId xmlns:a16="http://schemas.microsoft.com/office/drawing/2014/main" id="{1CAA63F3-81BF-4E33-9692-6778B8E19DA6}"/>
              </a:ext>
            </a:extLst>
          </p:cNvPr>
          <p:cNvSpPr>
            <a:spLocks noGrp="1"/>
          </p:cNvSpPr>
          <p:nvPr>
            <p:ph type="dt" sz="half" idx="10"/>
          </p:nvPr>
        </p:nvSpPr>
        <p:spPr/>
        <p:txBody>
          <a:bodyPr/>
          <a:lstStyle/>
          <a:p>
            <a:fld id="{44343DC6-30E4-4569-999A-C703F926F2AF}" type="datetimeFigureOut">
              <a:rPr lang="en-US" smtClean="0"/>
              <a:t>2/14/22</a:t>
            </a:fld>
            <a:endParaRPr lang="en-US"/>
          </a:p>
        </p:txBody>
      </p:sp>
      <p:sp>
        <p:nvSpPr>
          <p:cNvPr id="5" name="Нижний колонтитул 4">
            <a:extLst>
              <a:ext uri="{FF2B5EF4-FFF2-40B4-BE49-F238E27FC236}">
                <a16:creationId xmlns:a16="http://schemas.microsoft.com/office/drawing/2014/main" id="{DDE3BEBD-8CC4-4081-9FDB-95EB8C3FA1B6}"/>
              </a:ext>
            </a:extLst>
          </p:cNvPr>
          <p:cNvSpPr>
            <a:spLocks noGrp="1"/>
          </p:cNvSpPr>
          <p:nvPr>
            <p:ph type="ftr" sz="quarter" idx="11"/>
          </p:nvPr>
        </p:nvSpPr>
        <p:spPr/>
        <p:txBody>
          <a:bodyPr/>
          <a:lstStyle/>
          <a:p>
            <a:endParaRPr lang="en-US"/>
          </a:p>
        </p:txBody>
      </p:sp>
      <p:sp>
        <p:nvSpPr>
          <p:cNvPr id="6" name="Номер слайда 5">
            <a:extLst>
              <a:ext uri="{FF2B5EF4-FFF2-40B4-BE49-F238E27FC236}">
                <a16:creationId xmlns:a16="http://schemas.microsoft.com/office/drawing/2014/main" id="{528FB63A-262B-4B36-853D-8FD6AE113C36}"/>
              </a:ext>
            </a:extLst>
          </p:cNvPr>
          <p:cNvSpPr>
            <a:spLocks noGrp="1"/>
          </p:cNvSpPr>
          <p:nvPr>
            <p:ph type="sldNum" sz="quarter" idx="12"/>
          </p:nvPr>
        </p:nvSpPr>
        <p:spPr/>
        <p:txBody>
          <a:bodyPr/>
          <a:lstStyle/>
          <a:p>
            <a:fld id="{45C3B737-A709-4ABC-AFE0-A6B067850C48}" type="slidenum">
              <a:rPr lang="en-US" smtClean="0"/>
              <a:t>‹#›</a:t>
            </a:fld>
            <a:endParaRPr lang="en-US"/>
          </a:p>
        </p:txBody>
      </p:sp>
    </p:spTree>
    <p:extLst>
      <p:ext uri="{BB962C8B-B14F-4D97-AF65-F5344CB8AC3E}">
        <p14:creationId xmlns:p14="http://schemas.microsoft.com/office/powerpoint/2010/main" val="3479614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CC43E4F-3035-403A-BF75-75C94FBBF449}"/>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endParaRPr lang="en-US"/>
          </a:p>
        </p:txBody>
      </p:sp>
      <p:sp>
        <p:nvSpPr>
          <p:cNvPr id="3" name="Текст 2">
            <a:extLst>
              <a:ext uri="{FF2B5EF4-FFF2-40B4-BE49-F238E27FC236}">
                <a16:creationId xmlns:a16="http://schemas.microsoft.com/office/drawing/2014/main" id="{903DCB50-56CC-4CB7-B0E9-C49EE413D0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448699E2-26D2-4F29-BECB-D95064481951}"/>
              </a:ext>
            </a:extLst>
          </p:cNvPr>
          <p:cNvSpPr>
            <a:spLocks noGrp="1"/>
          </p:cNvSpPr>
          <p:nvPr>
            <p:ph type="dt" sz="half" idx="10"/>
          </p:nvPr>
        </p:nvSpPr>
        <p:spPr/>
        <p:txBody>
          <a:bodyPr/>
          <a:lstStyle/>
          <a:p>
            <a:fld id="{44343DC6-30E4-4569-999A-C703F926F2AF}" type="datetimeFigureOut">
              <a:rPr lang="en-US" smtClean="0"/>
              <a:t>2/14/22</a:t>
            </a:fld>
            <a:endParaRPr lang="en-US"/>
          </a:p>
        </p:txBody>
      </p:sp>
      <p:sp>
        <p:nvSpPr>
          <p:cNvPr id="5" name="Нижний колонтитул 4">
            <a:extLst>
              <a:ext uri="{FF2B5EF4-FFF2-40B4-BE49-F238E27FC236}">
                <a16:creationId xmlns:a16="http://schemas.microsoft.com/office/drawing/2014/main" id="{78572401-E422-4507-AF7F-D7097CB4EF97}"/>
              </a:ext>
            </a:extLst>
          </p:cNvPr>
          <p:cNvSpPr>
            <a:spLocks noGrp="1"/>
          </p:cNvSpPr>
          <p:nvPr>
            <p:ph type="ftr" sz="quarter" idx="11"/>
          </p:nvPr>
        </p:nvSpPr>
        <p:spPr/>
        <p:txBody>
          <a:bodyPr/>
          <a:lstStyle/>
          <a:p>
            <a:endParaRPr lang="en-US"/>
          </a:p>
        </p:txBody>
      </p:sp>
      <p:sp>
        <p:nvSpPr>
          <p:cNvPr id="6" name="Номер слайда 5">
            <a:extLst>
              <a:ext uri="{FF2B5EF4-FFF2-40B4-BE49-F238E27FC236}">
                <a16:creationId xmlns:a16="http://schemas.microsoft.com/office/drawing/2014/main" id="{FDC6EC42-24E3-47D8-9888-D943C92725E4}"/>
              </a:ext>
            </a:extLst>
          </p:cNvPr>
          <p:cNvSpPr>
            <a:spLocks noGrp="1"/>
          </p:cNvSpPr>
          <p:nvPr>
            <p:ph type="sldNum" sz="quarter" idx="12"/>
          </p:nvPr>
        </p:nvSpPr>
        <p:spPr/>
        <p:txBody>
          <a:bodyPr/>
          <a:lstStyle/>
          <a:p>
            <a:fld id="{45C3B737-A709-4ABC-AFE0-A6B067850C48}" type="slidenum">
              <a:rPr lang="en-US" smtClean="0"/>
              <a:t>‹#›</a:t>
            </a:fld>
            <a:endParaRPr lang="en-US"/>
          </a:p>
        </p:txBody>
      </p:sp>
    </p:spTree>
    <p:extLst>
      <p:ext uri="{BB962C8B-B14F-4D97-AF65-F5344CB8AC3E}">
        <p14:creationId xmlns:p14="http://schemas.microsoft.com/office/powerpoint/2010/main" val="2795272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CED8482-B2D7-40A8-802B-023F79090511}"/>
              </a:ext>
            </a:extLst>
          </p:cNvPr>
          <p:cNvSpPr>
            <a:spLocks noGrp="1"/>
          </p:cNvSpPr>
          <p:nvPr>
            <p:ph type="title"/>
          </p:nvPr>
        </p:nvSpPr>
        <p:spPr/>
        <p:txBody>
          <a:bodyPr/>
          <a:lstStyle/>
          <a:p>
            <a:r>
              <a:rPr lang="ru-RU"/>
              <a:t>Образец заголовка</a:t>
            </a:r>
            <a:endParaRPr lang="en-US"/>
          </a:p>
        </p:txBody>
      </p:sp>
      <p:sp>
        <p:nvSpPr>
          <p:cNvPr id="3" name="Объект 2">
            <a:extLst>
              <a:ext uri="{FF2B5EF4-FFF2-40B4-BE49-F238E27FC236}">
                <a16:creationId xmlns:a16="http://schemas.microsoft.com/office/drawing/2014/main" id="{87C7A474-D83F-4629-BFC3-2F4B70530FC1}"/>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Объект 3">
            <a:extLst>
              <a:ext uri="{FF2B5EF4-FFF2-40B4-BE49-F238E27FC236}">
                <a16:creationId xmlns:a16="http://schemas.microsoft.com/office/drawing/2014/main" id="{CBDD1A05-87B9-4B2D-8E14-4A30D386B2C2}"/>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Дата 4">
            <a:extLst>
              <a:ext uri="{FF2B5EF4-FFF2-40B4-BE49-F238E27FC236}">
                <a16:creationId xmlns:a16="http://schemas.microsoft.com/office/drawing/2014/main" id="{CBBC8B2B-8080-4609-A242-EA6E91AF7965}"/>
              </a:ext>
            </a:extLst>
          </p:cNvPr>
          <p:cNvSpPr>
            <a:spLocks noGrp="1"/>
          </p:cNvSpPr>
          <p:nvPr>
            <p:ph type="dt" sz="half" idx="10"/>
          </p:nvPr>
        </p:nvSpPr>
        <p:spPr/>
        <p:txBody>
          <a:bodyPr/>
          <a:lstStyle/>
          <a:p>
            <a:fld id="{44343DC6-30E4-4569-999A-C703F926F2AF}" type="datetimeFigureOut">
              <a:rPr lang="en-US" smtClean="0"/>
              <a:t>2/14/22</a:t>
            </a:fld>
            <a:endParaRPr lang="en-US"/>
          </a:p>
        </p:txBody>
      </p:sp>
      <p:sp>
        <p:nvSpPr>
          <p:cNvPr id="6" name="Нижний колонтитул 5">
            <a:extLst>
              <a:ext uri="{FF2B5EF4-FFF2-40B4-BE49-F238E27FC236}">
                <a16:creationId xmlns:a16="http://schemas.microsoft.com/office/drawing/2014/main" id="{37E48783-5AEF-42A6-9B25-9575CD40931F}"/>
              </a:ext>
            </a:extLst>
          </p:cNvPr>
          <p:cNvSpPr>
            <a:spLocks noGrp="1"/>
          </p:cNvSpPr>
          <p:nvPr>
            <p:ph type="ftr" sz="quarter" idx="11"/>
          </p:nvPr>
        </p:nvSpPr>
        <p:spPr/>
        <p:txBody>
          <a:bodyPr/>
          <a:lstStyle/>
          <a:p>
            <a:endParaRPr lang="en-US"/>
          </a:p>
        </p:txBody>
      </p:sp>
      <p:sp>
        <p:nvSpPr>
          <p:cNvPr id="7" name="Номер слайда 6">
            <a:extLst>
              <a:ext uri="{FF2B5EF4-FFF2-40B4-BE49-F238E27FC236}">
                <a16:creationId xmlns:a16="http://schemas.microsoft.com/office/drawing/2014/main" id="{5E1D6438-4412-440C-9295-08502F801321}"/>
              </a:ext>
            </a:extLst>
          </p:cNvPr>
          <p:cNvSpPr>
            <a:spLocks noGrp="1"/>
          </p:cNvSpPr>
          <p:nvPr>
            <p:ph type="sldNum" sz="quarter" idx="12"/>
          </p:nvPr>
        </p:nvSpPr>
        <p:spPr/>
        <p:txBody>
          <a:bodyPr/>
          <a:lstStyle/>
          <a:p>
            <a:fld id="{45C3B737-A709-4ABC-AFE0-A6B067850C48}" type="slidenum">
              <a:rPr lang="en-US" smtClean="0"/>
              <a:t>‹#›</a:t>
            </a:fld>
            <a:endParaRPr lang="en-US"/>
          </a:p>
        </p:txBody>
      </p:sp>
    </p:spTree>
    <p:extLst>
      <p:ext uri="{BB962C8B-B14F-4D97-AF65-F5344CB8AC3E}">
        <p14:creationId xmlns:p14="http://schemas.microsoft.com/office/powerpoint/2010/main" val="400323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D3A02B6-9656-414C-BE0E-10520656D63D}"/>
              </a:ext>
            </a:extLst>
          </p:cNvPr>
          <p:cNvSpPr>
            <a:spLocks noGrp="1"/>
          </p:cNvSpPr>
          <p:nvPr>
            <p:ph type="title"/>
          </p:nvPr>
        </p:nvSpPr>
        <p:spPr>
          <a:xfrm>
            <a:off x="839788" y="365125"/>
            <a:ext cx="10515600" cy="1325563"/>
          </a:xfrm>
        </p:spPr>
        <p:txBody>
          <a:bodyPr/>
          <a:lstStyle/>
          <a:p>
            <a:r>
              <a:rPr lang="ru-RU"/>
              <a:t>Образец заголовка</a:t>
            </a:r>
            <a:endParaRPr lang="en-US"/>
          </a:p>
        </p:txBody>
      </p:sp>
      <p:sp>
        <p:nvSpPr>
          <p:cNvPr id="3" name="Текст 2">
            <a:extLst>
              <a:ext uri="{FF2B5EF4-FFF2-40B4-BE49-F238E27FC236}">
                <a16:creationId xmlns:a16="http://schemas.microsoft.com/office/drawing/2014/main" id="{920224BE-5E0C-4E18-BFEF-DD7D38630D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2F82B3EE-40C5-4C9D-A53F-B840D95C583F}"/>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Текст 4">
            <a:extLst>
              <a:ext uri="{FF2B5EF4-FFF2-40B4-BE49-F238E27FC236}">
                <a16:creationId xmlns:a16="http://schemas.microsoft.com/office/drawing/2014/main" id="{6CE08FC7-9C8F-40C5-A36C-57D977012B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CDA3F2C0-DF9F-4B0C-8FF7-87FA6D0C982B}"/>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7" name="Дата 6">
            <a:extLst>
              <a:ext uri="{FF2B5EF4-FFF2-40B4-BE49-F238E27FC236}">
                <a16:creationId xmlns:a16="http://schemas.microsoft.com/office/drawing/2014/main" id="{4670B12D-A9FE-4003-AD82-C945E4650199}"/>
              </a:ext>
            </a:extLst>
          </p:cNvPr>
          <p:cNvSpPr>
            <a:spLocks noGrp="1"/>
          </p:cNvSpPr>
          <p:nvPr>
            <p:ph type="dt" sz="half" idx="10"/>
          </p:nvPr>
        </p:nvSpPr>
        <p:spPr/>
        <p:txBody>
          <a:bodyPr/>
          <a:lstStyle/>
          <a:p>
            <a:fld id="{44343DC6-30E4-4569-999A-C703F926F2AF}" type="datetimeFigureOut">
              <a:rPr lang="en-US" smtClean="0"/>
              <a:t>2/14/22</a:t>
            </a:fld>
            <a:endParaRPr lang="en-US"/>
          </a:p>
        </p:txBody>
      </p:sp>
      <p:sp>
        <p:nvSpPr>
          <p:cNvPr id="8" name="Нижний колонтитул 7">
            <a:extLst>
              <a:ext uri="{FF2B5EF4-FFF2-40B4-BE49-F238E27FC236}">
                <a16:creationId xmlns:a16="http://schemas.microsoft.com/office/drawing/2014/main" id="{01D85015-23A3-46A2-835F-65D23A8CC63E}"/>
              </a:ext>
            </a:extLst>
          </p:cNvPr>
          <p:cNvSpPr>
            <a:spLocks noGrp="1"/>
          </p:cNvSpPr>
          <p:nvPr>
            <p:ph type="ftr" sz="quarter" idx="11"/>
          </p:nvPr>
        </p:nvSpPr>
        <p:spPr/>
        <p:txBody>
          <a:bodyPr/>
          <a:lstStyle/>
          <a:p>
            <a:endParaRPr lang="en-US"/>
          </a:p>
        </p:txBody>
      </p:sp>
      <p:sp>
        <p:nvSpPr>
          <p:cNvPr id="9" name="Номер слайда 8">
            <a:extLst>
              <a:ext uri="{FF2B5EF4-FFF2-40B4-BE49-F238E27FC236}">
                <a16:creationId xmlns:a16="http://schemas.microsoft.com/office/drawing/2014/main" id="{3ECA17E4-0196-4A48-A9E8-2CDD648161B2}"/>
              </a:ext>
            </a:extLst>
          </p:cNvPr>
          <p:cNvSpPr>
            <a:spLocks noGrp="1"/>
          </p:cNvSpPr>
          <p:nvPr>
            <p:ph type="sldNum" sz="quarter" idx="12"/>
          </p:nvPr>
        </p:nvSpPr>
        <p:spPr/>
        <p:txBody>
          <a:bodyPr/>
          <a:lstStyle/>
          <a:p>
            <a:fld id="{45C3B737-A709-4ABC-AFE0-A6B067850C48}" type="slidenum">
              <a:rPr lang="en-US" smtClean="0"/>
              <a:t>‹#›</a:t>
            </a:fld>
            <a:endParaRPr lang="en-US"/>
          </a:p>
        </p:txBody>
      </p:sp>
    </p:spTree>
    <p:extLst>
      <p:ext uri="{BB962C8B-B14F-4D97-AF65-F5344CB8AC3E}">
        <p14:creationId xmlns:p14="http://schemas.microsoft.com/office/powerpoint/2010/main" val="357050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333BF47-6BDB-4118-A251-A1E8A5BAC7A7}"/>
              </a:ext>
            </a:extLst>
          </p:cNvPr>
          <p:cNvSpPr>
            <a:spLocks noGrp="1"/>
          </p:cNvSpPr>
          <p:nvPr>
            <p:ph type="title"/>
          </p:nvPr>
        </p:nvSpPr>
        <p:spPr/>
        <p:txBody>
          <a:bodyPr/>
          <a:lstStyle/>
          <a:p>
            <a:r>
              <a:rPr lang="ru-RU"/>
              <a:t>Образец заголовка</a:t>
            </a:r>
            <a:endParaRPr lang="en-US"/>
          </a:p>
        </p:txBody>
      </p:sp>
      <p:sp>
        <p:nvSpPr>
          <p:cNvPr id="3" name="Дата 2">
            <a:extLst>
              <a:ext uri="{FF2B5EF4-FFF2-40B4-BE49-F238E27FC236}">
                <a16:creationId xmlns:a16="http://schemas.microsoft.com/office/drawing/2014/main" id="{77ED7011-686E-45C2-8968-A0B2E5D91B3B}"/>
              </a:ext>
            </a:extLst>
          </p:cNvPr>
          <p:cNvSpPr>
            <a:spLocks noGrp="1"/>
          </p:cNvSpPr>
          <p:nvPr>
            <p:ph type="dt" sz="half" idx="10"/>
          </p:nvPr>
        </p:nvSpPr>
        <p:spPr/>
        <p:txBody>
          <a:bodyPr/>
          <a:lstStyle/>
          <a:p>
            <a:fld id="{44343DC6-30E4-4569-999A-C703F926F2AF}" type="datetimeFigureOut">
              <a:rPr lang="en-US" smtClean="0"/>
              <a:t>2/14/22</a:t>
            </a:fld>
            <a:endParaRPr lang="en-US"/>
          </a:p>
        </p:txBody>
      </p:sp>
      <p:sp>
        <p:nvSpPr>
          <p:cNvPr id="4" name="Нижний колонтитул 3">
            <a:extLst>
              <a:ext uri="{FF2B5EF4-FFF2-40B4-BE49-F238E27FC236}">
                <a16:creationId xmlns:a16="http://schemas.microsoft.com/office/drawing/2014/main" id="{84ACE154-94EF-4E83-9D3F-7EE19302267A}"/>
              </a:ext>
            </a:extLst>
          </p:cNvPr>
          <p:cNvSpPr>
            <a:spLocks noGrp="1"/>
          </p:cNvSpPr>
          <p:nvPr>
            <p:ph type="ftr" sz="quarter" idx="11"/>
          </p:nvPr>
        </p:nvSpPr>
        <p:spPr/>
        <p:txBody>
          <a:bodyPr/>
          <a:lstStyle/>
          <a:p>
            <a:endParaRPr lang="en-US"/>
          </a:p>
        </p:txBody>
      </p:sp>
      <p:sp>
        <p:nvSpPr>
          <p:cNvPr id="5" name="Номер слайда 4">
            <a:extLst>
              <a:ext uri="{FF2B5EF4-FFF2-40B4-BE49-F238E27FC236}">
                <a16:creationId xmlns:a16="http://schemas.microsoft.com/office/drawing/2014/main" id="{E255E03A-D16A-4D69-90DC-E58F3F32ED55}"/>
              </a:ext>
            </a:extLst>
          </p:cNvPr>
          <p:cNvSpPr>
            <a:spLocks noGrp="1"/>
          </p:cNvSpPr>
          <p:nvPr>
            <p:ph type="sldNum" sz="quarter" idx="12"/>
          </p:nvPr>
        </p:nvSpPr>
        <p:spPr/>
        <p:txBody>
          <a:bodyPr/>
          <a:lstStyle/>
          <a:p>
            <a:fld id="{45C3B737-A709-4ABC-AFE0-A6B067850C48}" type="slidenum">
              <a:rPr lang="en-US" smtClean="0"/>
              <a:t>‹#›</a:t>
            </a:fld>
            <a:endParaRPr lang="en-US"/>
          </a:p>
        </p:txBody>
      </p:sp>
    </p:spTree>
    <p:extLst>
      <p:ext uri="{BB962C8B-B14F-4D97-AF65-F5344CB8AC3E}">
        <p14:creationId xmlns:p14="http://schemas.microsoft.com/office/powerpoint/2010/main" val="1463708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774E9CB4-2963-43D8-8D7F-D3C9C5A63602}"/>
              </a:ext>
            </a:extLst>
          </p:cNvPr>
          <p:cNvSpPr>
            <a:spLocks noGrp="1"/>
          </p:cNvSpPr>
          <p:nvPr>
            <p:ph type="dt" sz="half" idx="10"/>
          </p:nvPr>
        </p:nvSpPr>
        <p:spPr/>
        <p:txBody>
          <a:bodyPr/>
          <a:lstStyle/>
          <a:p>
            <a:fld id="{44343DC6-30E4-4569-999A-C703F926F2AF}" type="datetimeFigureOut">
              <a:rPr lang="en-US" smtClean="0"/>
              <a:t>2/14/22</a:t>
            </a:fld>
            <a:endParaRPr lang="en-US"/>
          </a:p>
        </p:txBody>
      </p:sp>
      <p:sp>
        <p:nvSpPr>
          <p:cNvPr id="3" name="Нижний колонтитул 2">
            <a:extLst>
              <a:ext uri="{FF2B5EF4-FFF2-40B4-BE49-F238E27FC236}">
                <a16:creationId xmlns:a16="http://schemas.microsoft.com/office/drawing/2014/main" id="{C54DA748-DD83-4645-AFEB-64F92704904C}"/>
              </a:ext>
            </a:extLst>
          </p:cNvPr>
          <p:cNvSpPr>
            <a:spLocks noGrp="1"/>
          </p:cNvSpPr>
          <p:nvPr>
            <p:ph type="ftr" sz="quarter" idx="11"/>
          </p:nvPr>
        </p:nvSpPr>
        <p:spPr/>
        <p:txBody>
          <a:bodyPr/>
          <a:lstStyle/>
          <a:p>
            <a:endParaRPr lang="en-US"/>
          </a:p>
        </p:txBody>
      </p:sp>
      <p:sp>
        <p:nvSpPr>
          <p:cNvPr id="4" name="Номер слайда 3">
            <a:extLst>
              <a:ext uri="{FF2B5EF4-FFF2-40B4-BE49-F238E27FC236}">
                <a16:creationId xmlns:a16="http://schemas.microsoft.com/office/drawing/2014/main" id="{2D3C6B88-BC8D-458D-A522-282B466F8CB9}"/>
              </a:ext>
            </a:extLst>
          </p:cNvPr>
          <p:cNvSpPr>
            <a:spLocks noGrp="1"/>
          </p:cNvSpPr>
          <p:nvPr>
            <p:ph type="sldNum" sz="quarter" idx="12"/>
          </p:nvPr>
        </p:nvSpPr>
        <p:spPr/>
        <p:txBody>
          <a:bodyPr/>
          <a:lstStyle/>
          <a:p>
            <a:fld id="{45C3B737-A709-4ABC-AFE0-A6B067850C48}" type="slidenum">
              <a:rPr lang="en-US" smtClean="0"/>
              <a:t>‹#›</a:t>
            </a:fld>
            <a:endParaRPr lang="en-US"/>
          </a:p>
        </p:txBody>
      </p:sp>
    </p:spTree>
    <p:extLst>
      <p:ext uri="{BB962C8B-B14F-4D97-AF65-F5344CB8AC3E}">
        <p14:creationId xmlns:p14="http://schemas.microsoft.com/office/powerpoint/2010/main" val="17851700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9876CF2-7597-4002-8ABA-F1D3B86D9390}"/>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a:p>
        </p:txBody>
      </p:sp>
      <p:sp>
        <p:nvSpPr>
          <p:cNvPr id="3" name="Объект 2">
            <a:extLst>
              <a:ext uri="{FF2B5EF4-FFF2-40B4-BE49-F238E27FC236}">
                <a16:creationId xmlns:a16="http://schemas.microsoft.com/office/drawing/2014/main" id="{6A3F4F31-CC84-417F-B967-C992A4599C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Текст 3">
            <a:extLst>
              <a:ext uri="{FF2B5EF4-FFF2-40B4-BE49-F238E27FC236}">
                <a16:creationId xmlns:a16="http://schemas.microsoft.com/office/drawing/2014/main" id="{61EC5051-C614-4B70-A698-B21DE6B2C3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AB9C3610-5D28-44EB-9587-C384AEC28954}"/>
              </a:ext>
            </a:extLst>
          </p:cNvPr>
          <p:cNvSpPr>
            <a:spLocks noGrp="1"/>
          </p:cNvSpPr>
          <p:nvPr>
            <p:ph type="dt" sz="half" idx="10"/>
          </p:nvPr>
        </p:nvSpPr>
        <p:spPr/>
        <p:txBody>
          <a:bodyPr/>
          <a:lstStyle/>
          <a:p>
            <a:fld id="{44343DC6-30E4-4569-999A-C703F926F2AF}" type="datetimeFigureOut">
              <a:rPr lang="en-US" smtClean="0"/>
              <a:t>2/14/22</a:t>
            </a:fld>
            <a:endParaRPr lang="en-US"/>
          </a:p>
        </p:txBody>
      </p:sp>
      <p:sp>
        <p:nvSpPr>
          <p:cNvPr id="6" name="Нижний колонтитул 5">
            <a:extLst>
              <a:ext uri="{FF2B5EF4-FFF2-40B4-BE49-F238E27FC236}">
                <a16:creationId xmlns:a16="http://schemas.microsoft.com/office/drawing/2014/main" id="{D53EF8BB-8CBF-4362-9146-DEF1DEC21B36}"/>
              </a:ext>
            </a:extLst>
          </p:cNvPr>
          <p:cNvSpPr>
            <a:spLocks noGrp="1"/>
          </p:cNvSpPr>
          <p:nvPr>
            <p:ph type="ftr" sz="quarter" idx="11"/>
          </p:nvPr>
        </p:nvSpPr>
        <p:spPr/>
        <p:txBody>
          <a:bodyPr/>
          <a:lstStyle/>
          <a:p>
            <a:endParaRPr lang="en-US"/>
          </a:p>
        </p:txBody>
      </p:sp>
      <p:sp>
        <p:nvSpPr>
          <p:cNvPr id="7" name="Номер слайда 6">
            <a:extLst>
              <a:ext uri="{FF2B5EF4-FFF2-40B4-BE49-F238E27FC236}">
                <a16:creationId xmlns:a16="http://schemas.microsoft.com/office/drawing/2014/main" id="{211AA93E-098B-4DBE-A044-721E37D6D1A3}"/>
              </a:ext>
            </a:extLst>
          </p:cNvPr>
          <p:cNvSpPr>
            <a:spLocks noGrp="1"/>
          </p:cNvSpPr>
          <p:nvPr>
            <p:ph type="sldNum" sz="quarter" idx="12"/>
          </p:nvPr>
        </p:nvSpPr>
        <p:spPr/>
        <p:txBody>
          <a:bodyPr/>
          <a:lstStyle/>
          <a:p>
            <a:fld id="{45C3B737-A709-4ABC-AFE0-A6B067850C48}" type="slidenum">
              <a:rPr lang="en-US" smtClean="0"/>
              <a:t>‹#›</a:t>
            </a:fld>
            <a:endParaRPr lang="en-US"/>
          </a:p>
        </p:txBody>
      </p:sp>
    </p:spTree>
    <p:extLst>
      <p:ext uri="{BB962C8B-B14F-4D97-AF65-F5344CB8AC3E}">
        <p14:creationId xmlns:p14="http://schemas.microsoft.com/office/powerpoint/2010/main" val="2694563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3CC3971-FAC8-4F52-B15E-7F9CCA65EA8D}"/>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a:p>
        </p:txBody>
      </p:sp>
      <p:sp>
        <p:nvSpPr>
          <p:cNvPr id="3" name="Рисунок 2">
            <a:extLst>
              <a:ext uri="{FF2B5EF4-FFF2-40B4-BE49-F238E27FC236}">
                <a16:creationId xmlns:a16="http://schemas.microsoft.com/office/drawing/2014/main" id="{62583E30-D6F9-47C1-B0FD-3070A90D9C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Текст 3">
            <a:extLst>
              <a:ext uri="{FF2B5EF4-FFF2-40B4-BE49-F238E27FC236}">
                <a16:creationId xmlns:a16="http://schemas.microsoft.com/office/drawing/2014/main" id="{2133E1C3-FED5-47C3-8D75-D0E1CE87A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C7B8DF28-82CD-4556-9610-6627C6C1E281}"/>
              </a:ext>
            </a:extLst>
          </p:cNvPr>
          <p:cNvSpPr>
            <a:spLocks noGrp="1"/>
          </p:cNvSpPr>
          <p:nvPr>
            <p:ph type="dt" sz="half" idx="10"/>
          </p:nvPr>
        </p:nvSpPr>
        <p:spPr/>
        <p:txBody>
          <a:bodyPr/>
          <a:lstStyle/>
          <a:p>
            <a:fld id="{44343DC6-30E4-4569-999A-C703F926F2AF}" type="datetimeFigureOut">
              <a:rPr lang="en-US" smtClean="0"/>
              <a:t>2/14/22</a:t>
            </a:fld>
            <a:endParaRPr lang="en-US"/>
          </a:p>
        </p:txBody>
      </p:sp>
      <p:sp>
        <p:nvSpPr>
          <p:cNvPr id="6" name="Нижний колонтитул 5">
            <a:extLst>
              <a:ext uri="{FF2B5EF4-FFF2-40B4-BE49-F238E27FC236}">
                <a16:creationId xmlns:a16="http://schemas.microsoft.com/office/drawing/2014/main" id="{1C754358-7942-4E40-AF93-18EF33D32044}"/>
              </a:ext>
            </a:extLst>
          </p:cNvPr>
          <p:cNvSpPr>
            <a:spLocks noGrp="1"/>
          </p:cNvSpPr>
          <p:nvPr>
            <p:ph type="ftr" sz="quarter" idx="11"/>
          </p:nvPr>
        </p:nvSpPr>
        <p:spPr/>
        <p:txBody>
          <a:bodyPr/>
          <a:lstStyle/>
          <a:p>
            <a:endParaRPr lang="en-US"/>
          </a:p>
        </p:txBody>
      </p:sp>
      <p:sp>
        <p:nvSpPr>
          <p:cNvPr id="7" name="Номер слайда 6">
            <a:extLst>
              <a:ext uri="{FF2B5EF4-FFF2-40B4-BE49-F238E27FC236}">
                <a16:creationId xmlns:a16="http://schemas.microsoft.com/office/drawing/2014/main" id="{70356B49-2C0E-451A-8A9A-74FDF9A8C039}"/>
              </a:ext>
            </a:extLst>
          </p:cNvPr>
          <p:cNvSpPr>
            <a:spLocks noGrp="1"/>
          </p:cNvSpPr>
          <p:nvPr>
            <p:ph type="sldNum" sz="quarter" idx="12"/>
          </p:nvPr>
        </p:nvSpPr>
        <p:spPr/>
        <p:txBody>
          <a:bodyPr/>
          <a:lstStyle/>
          <a:p>
            <a:fld id="{45C3B737-A709-4ABC-AFE0-A6B067850C48}" type="slidenum">
              <a:rPr lang="en-US" smtClean="0"/>
              <a:t>‹#›</a:t>
            </a:fld>
            <a:endParaRPr lang="en-US"/>
          </a:p>
        </p:txBody>
      </p:sp>
    </p:spTree>
    <p:extLst>
      <p:ext uri="{BB962C8B-B14F-4D97-AF65-F5344CB8AC3E}">
        <p14:creationId xmlns:p14="http://schemas.microsoft.com/office/powerpoint/2010/main" val="2798681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55DBB2-2936-4C5B-A898-17ABF8192B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en-US"/>
          </a:p>
        </p:txBody>
      </p:sp>
      <p:sp>
        <p:nvSpPr>
          <p:cNvPr id="3" name="Текст 2">
            <a:extLst>
              <a:ext uri="{FF2B5EF4-FFF2-40B4-BE49-F238E27FC236}">
                <a16:creationId xmlns:a16="http://schemas.microsoft.com/office/drawing/2014/main" id="{77DD482A-BA7D-4219-92B7-5B66F76D4E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a:extLst>
              <a:ext uri="{FF2B5EF4-FFF2-40B4-BE49-F238E27FC236}">
                <a16:creationId xmlns:a16="http://schemas.microsoft.com/office/drawing/2014/main" id="{E6365484-7FD2-4223-ACAC-F0B65AFF5E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343DC6-30E4-4569-999A-C703F926F2AF}" type="datetimeFigureOut">
              <a:rPr lang="en-US" smtClean="0"/>
              <a:t>2/14/22</a:t>
            </a:fld>
            <a:endParaRPr lang="en-US"/>
          </a:p>
        </p:txBody>
      </p:sp>
      <p:sp>
        <p:nvSpPr>
          <p:cNvPr id="5" name="Нижний колонтитул 4">
            <a:extLst>
              <a:ext uri="{FF2B5EF4-FFF2-40B4-BE49-F238E27FC236}">
                <a16:creationId xmlns:a16="http://schemas.microsoft.com/office/drawing/2014/main" id="{3E91DAA7-F8E0-4BCD-8D26-540FF2A6E1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Номер слайда 5">
            <a:extLst>
              <a:ext uri="{FF2B5EF4-FFF2-40B4-BE49-F238E27FC236}">
                <a16:creationId xmlns:a16="http://schemas.microsoft.com/office/drawing/2014/main" id="{B4E25FF6-6DD2-4839-9908-5D121329B4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C3B737-A709-4ABC-AFE0-A6B067850C48}" type="slidenum">
              <a:rPr lang="en-US" smtClean="0"/>
              <a:t>‹#›</a:t>
            </a:fld>
            <a:endParaRPr lang="en-US"/>
          </a:p>
        </p:txBody>
      </p:sp>
    </p:spTree>
    <p:extLst>
      <p:ext uri="{BB962C8B-B14F-4D97-AF65-F5344CB8AC3E}">
        <p14:creationId xmlns:p14="http://schemas.microsoft.com/office/powerpoint/2010/main" val="3081126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AE3A209-E86B-43CF-A4CE-1917FCF9C1BD}"/>
              </a:ext>
            </a:extLst>
          </p:cNvPr>
          <p:cNvSpPr>
            <a:spLocks noGrp="1"/>
          </p:cNvSpPr>
          <p:nvPr>
            <p:ph type="ctrTitle"/>
          </p:nvPr>
        </p:nvSpPr>
        <p:spPr/>
        <p:txBody>
          <a:bodyPr>
            <a:normAutofit/>
          </a:bodyPr>
          <a:lstStyle/>
          <a:p>
            <a:r>
              <a:rPr lang="en-US" dirty="0"/>
              <a:t>Introduction to Time Series Analysis</a:t>
            </a:r>
          </a:p>
        </p:txBody>
      </p:sp>
      <p:sp>
        <p:nvSpPr>
          <p:cNvPr id="3" name="Подзаголовок 2">
            <a:extLst>
              <a:ext uri="{FF2B5EF4-FFF2-40B4-BE49-F238E27FC236}">
                <a16:creationId xmlns:a16="http://schemas.microsoft.com/office/drawing/2014/main" id="{F23903C5-DDDB-4844-A0F0-92211EC406DC}"/>
              </a:ext>
            </a:extLst>
          </p:cNvPr>
          <p:cNvSpPr>
            <a:spLocks noGrp="1"/>
          </p:cNvSpPr>
          <p:nvPr>
            <p:ph type="subTitle" idx="1"/>
          </p:nvPr>
        </p:nvSpPr>
        <p:spPr>
          <a:xfrm>
            <a:off x="1524000" y="3602037"/>
            <a:ext cx="9144000" cy="2463911"/>
          </a:xfrm>
        </p:spPr>
        <p:txBody>
          <a:bodyPr>
            <a:normAutofit/>
          </a:bodyPr>
          <a:lstStyle/>
          <a:p>
            <a:r>
              <a:rPr lang="en-US" dirty="0"/>
              <a:t>Specificity of the subject analysis of time series;</a:t>
            </a:r>
          </a:p>
          <a:p>
            <a:r>
              <a:rPr lang="en-US" dirty="0"/>
              <a:t>Review of some tasks of time series analysis;</a:t>
            </a:r>
          </a:p>
          <a:p>
            <a:r>
              <a:rPr lang="en-US" dirty="0"/>
              <a:t>Time series types;</a:t>
            </a:r>
          </a:p>
          <a:p>
            <a:r>
              <a:rPr lang="en-US" dirty="0"/>
              <a:t>Specificity of time series models;</a:t>
            </a:r>
          </a:p>
          <a:p>
            <a:r>
              <a:rPr lang="en-US" dirty="0"/>
              <a:t>Types of time series analysis </a:t>
            </a:r>
            <a:r>
              <a:rPr lang="en-US"/>
              <a:t>tasks;</a:t>
            </a:r>
            <a:endParaRPr lang="en-US" dirty="0"/>
          </a:p>
        </p:txBody>
      </p:sp>
    </p:spTree>
    <p:extLst>
      <p:ext uri="{BB962C8B-B14F-4D97-AF65-F5344CB8AC3E}">
        <p14:creationId xmlns:p14="http://schemas.microsoft.com/office/powerpoint/2010/main" val="2643101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9B0BEDB-9774-4E17-9A6B-DBCF6A1F528F}"/>
              </a:ext>
            </a:extLst>
          </p:cNvPr>
          <p:cNvSpPr>
            <a:spLocks noGrp="1"/>
          </p:cNvSpPr>
          <p:nvPr>
            <p:ph type="title"/>
          </p:nvPr>
        </p:nvSpPr>
        <p:spPr>
          <a:xfrm>
            <a:off x="909955" y="197784"/>
            <a:ext cx="10515600" cy="1325563"/>
          </a:xfrm>
        </p:spPr>
        <p:txBody>
          <a:bodyPr>
            <a:normAutofit/>
          </a:bodyPr>
          <a:lstStyle/>
          <a:p>
            <a:r>
              <a:rPr lang="en-US" b="1" dirty="0"/>
              <a:t>Time Series Models</a:t>
            </a:r>
          </a:p>
        </p:txBody>
      </p:sp>
      <mc:AlternateContent xmlns:mc="http://schemas.openxmlformats.org/markup-compatibility/2006">
        <mc:Choice xmlns:a14="http://schemas.microsoft.com/office/drawing/2010/main" Requires="a14">
          <p:sp>
            <p:nvSpPr>
              <p:cNvPr id="3" name="Объект 2">
                <a:extLst>
                  <a:ext uri="{FF2B5EF4-FFF2-40B4-BE49-F238E27FC236}">
                    <a16:creationId xmlns:a16="http://schemas.microsoft.com/office/drawing/2014/main" id="{4CDB8E57-5CA8-497C-990E-C304F4FBE710}"/>
                  </a:ext>
                </a:extLst>
              </p:cNvPr>
              <p:cNvSpPr>
                <a:spLocks noGrp="1"/>
              </p:cNvSpPr>
              <p:nvPr>
                <p:ph idx="1"/>
              </p:nvPr>
            </p:nvSpPr>
            <p:spPr>
              <a:xfrm>
                <a:off x="467994" y="1114425"/>
                <a:ext cx="10885806" cy="5545789"/>
              </a:xfrm>
            </p:spPr>
            <p:txBody>
              <a:bodyPr>
                <a:noAutofit/>
              </a:bodyPr>
              <a:lstStyle/>
              <a:p>
                <a:r>
                  <a:rPr lang="en-US" sz="2400" dirty="0"/>
                  <a:t>It is need to make some notes about the time series modeling.</a:t>
                </a:r>
                <a:endParaRPr lang="ru-RU" sz="2400" dirty="0"/>
              </a:p>
              <a:p>
                <a:pPr lvl="0"/>
                <a:r>
                  <a:rPr lang="en-US" sz="2400" dirty="0"/>
                  <a:t>When some trend-seasonal decomposition carried out the noise are considering as all </a:t>
                </a:r>
                <a:r>
                  <a:rPr lang="en-US" sz="2400" b="1" dirty="0"/>
                  <a:t>residual</a:t>
                </a:r>
                <a:r>
                  <a:rPr lang="en-US" sz="2400" dirty="0"/>
                  <a:t> part.</a:t>
                </a:r>
                <a:endParaRPr lang="ru-RU" sz="2400" dirty="0"/>
              </a:p>
              <a:p>
                <a:pPr lvl="0"/>
                <a:r>
                  <a:rPr lang="en-US" sz="2400" dirty="0"/>
                  <a:t>Often, All components of time series expect of </a:t>
                </a:r>
                <a14:m>
                  <m:oMath xmlns:m="http://schemas.openxmlformats.org/officeDocument/2006/math">
                    <m:r>
                      <a:rPr lang="en-US" sz="2400" i="1">
                        <a:latin typeface="Cambria Math" panose="02040503050406030204" pitchFamily="18" charset="0"/>
                      </a:rPr>
                      <m:t>𝑛𝑜𝑖𝑠𝑒</m:t>
                    </m:r>
                  </m:oMath>
                </a14:m>
                <a:r>
                  <a:rPr lang="en-US" sz="2400" dirty="0"/>
                  <a:t> have deterministic nature.</a:t>
                </a:r>
                <a:endParaRPr lang="ru-RU" sz="2400" dirty="0"/>
              </a:p>
              <a:p>
                <a:pPr lvl="0"/>
                <a:r>
                  <a:rPr lang="en-US" sz="2400" dirty="0"/>
                  <a:t>However, in some cases components can be considered as stochastic also (only formally).</a:t>
                </a:r>
                <a:endParaRPr lang="ru-RU" sz="2400" dirty="0"/>
              </a:p>
              <a:p>
                <a:pPr lvl="0"/>
                <a:r>
                  <a:rPr lang="en-US" sz="2400" dirty="0"/>
                  <a:t>As a rule, time series are typically assumed to be generated at regularly spaced interval of time (e.g. daily temperature), and so are called regular time series. However, the data in a time series doesn’t obligate to come in regular time intervals. In that case it is called irregular time series. Account deposits or withdrawals from an ATM are examples of an irregular time series.</a:t>
                </a:r>
                <a:endParaRPr lang="ru-RU" sz="2400" dirty="0"/>
              </a:p>
            </p:txBody>
          </p:sp>
        </mc:Choice>
        <mc:Fallback>
          <p:sp>
            <p:nvSpPr>
              <p:cNvPr id="3" name="Объект 2">
                <a:extLst>
                  <a:ext uri="{FF2B5EF4-FFF2-40B4-BE49-F238E27FC236}">
                    <a16:creationId xmlns:a16="http://schemas.microsoft.com/office/drawing/2014/main" id="{4CDB8E57-5CA8-497C-990E-C304F4FBE710}"/>
                  </a:ext>
                </a:extLst>
              </p:cNvPr>
              <p:cNvSpPr>
                <a:spLocks noGrp="1" noRot="1" noChangeAspect="1" noMove="1" noResize="1" noEditPoints="1" noAdjustHandles="1" noChangeArrowheads="1" noChangeShapeType="1" noTextEdit="1"/>
              </p:cNvSpPr>
              <p:nvPr>
                <p:ph idx="1"/>
              </p:nvPr>
            </p:nvSpPr>
            <p:spPr>
              <a:xfrm>
                <a:off x="467994" y="1114425"/>
                <a:ext cx="10885806" cy="5545789"/>
              </a:xfrm>
              <a:blipFill>
                <a:blip r:embed="rId2"/>
                <a:stretch>
                  <a:fillRect l="-698" t="-1142" r="-1397"/>
                </a:stretch>
              </a:blipFill>
            </p:spPr>
            <p:txBody>
              <a:bodyPr/>
              <a:lstStyle/>
              <a:p>
                <a:r>
                  <a:rPr lang="ru-RU">
                    <a:noFill/>
                  </a:rPr>
                  <a:t> </a:t>
                </a:r>
              </a:p>
            </p:txBody>
          </p:sp>
        </mc:Fallback>
      </mc:AlternateContent>
      <p:sp>
        <p:nvSpPr>
          <p:cNvPr id="5" name="Rectangle 231">
            <a:extLst>
              <a:ext uri="{FF2B5EF4-FFF2-40B4-BE49-F238E27FC236}">
                <a16:creationId xmlns:a16="http://schemas.microsoft.com/office/drawing/2014/main" id="{57F50B8E-A23A-4154-9A0C-994DE115ACE6}"/>
              </a:ext>
            </a:extLst>
          </p:cNvPr>
          <p:cNvSpPr>
            <a:spLocks noChangeArrowheads="1"/>
          </p:cNvSpPr>
          <p:nvPr/>
        </p:nvSpPr>
        <p:spPr bwMode="auto">
          <a:xfrm>
            <a:off x="6167755" y="4477385"/>
            <a:ext cx="52070" cy="1079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6" name="Rectangle 3">
            <a:extLst>
              <a:ext uri="{FF2B5EF4-FFF2-40B4-BE49-F238E27FC236}">
                <a16:creationId xmlns:a16="http://schemas.microsoft.com/office/drawing/2014/main" id="{66C52228-8C94-4CF2-AD63-BA9617333BA2}"/>
              </a:ext>
            </a:extLst>
          </p:cNvPr>
          <p:cNvSpPr>
            <a:spLocks noChangeArrowheads="1"/>
          </p:cNvSpPr>
          <p:nvPr/>
        </p:nvSpPr>
        <p:spPr bwMode="auto">
          <a:xfrm>
            <a:off x="0" y="463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4ECA1DAD-475E-4D0B-A20A-17535DDD41A8}"/>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65210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9B0BEDB-9774-4E17-9A6B-DBCF6A1F528F}"/>
              </a:ext>
            </a:extLst>
          </p:cNvPr>
          <p:cNvSpPr>
            <a:spLocks noGrp="1"/>
          </p:cNvSpPr>
          <p:nvPr>
            <p:ph type="title"/>
          </p:nvPr>
        </p:nvSpPr>
        <p:spPr>
          <a:xfrm>
            <a:off x="909955" y="197784"/>
            <a:ext cx="10515600" cy="1325563"/>
          </a:xfrm>
        </p:spPr>
        <p:txBody>
          <a:bodyPr>
            <a:normAutofit/>
          </a:bodyPr>
          <a:lstStyle/>
          <a:p>
            <a:r>
              <a:rPr lang="en-US" b="1" dirty="0"/>
              <a:t>Time Series Models</a:t>
            </a:r>
          </a:p>
        </p:txBody>
      </p:sp>
      <mc:AlternateContent xmlns:mc="http://schemas.openxmlformats.org/markup-compatibility/2006">
        <mc:Choice xmlns:a14="http://schemas.microsoft.com/office/drawing/2010/main" Requires="a14">
          <p:sp>
            <p:nvSpPr>
              <p:cNvPr id="3" name="Объект 2">
                <a:extLst>
                  <a:ext uri="{FF2B5EF4-FFF2-40B4-BE49-F238E27FC236}">
                    <a16:creationId xmlns:a16="http://schemas.microsoft.com/office/drawing/2014/main" id="{4CDB8E57-5CA8-497C-990E-C304F4FBE710}"/>
                  </a:ext>
                </a:extLst>
              </p:cNvPr>
              <p:cNvSpPr>
                <a:spLocks noGrp="1"/>
              </p:cNvSpPr>
              <p:nvPr>
                <p:ph idx="1"/>
              </p:nvPr>
            </p:nvSpPr>
            <p:spPr>
              <a:xfrm>
                <a:off x="467994" y="1114425"/>
                <a:ext cx="10885806" cy="5545789"/>
              </a:xfrm>
            </p:spPr>
            <p:txBody>
              <a:bodyPr>
                <a:noAutofit/>
              </a:bodyPr>
              <a:lstStyle/>
              <a:p>
                <a:pPr marL="0" lvl="0" indent="0" eaLnBrk="0" fontAlgn="base" hangingPunct="0">
                  <a:lnSpc>
                    <a:spcPct val="100000"/>
                  </a:lnSpc>
                  <a:spcBef>
                    <a:spcPct val="0"/>
                  </a:spcBef>
                  <a:spcAft>
                    <a:spcPct val="0"/>
                  </a:spcAft>
                  <a:buNone/>
                </a:pPr>
                <a:r>
                  <a:rPr kumimoji="0" lang="en-US" altLang="en-US" sz="2000" b="0" i="0" u="none" strike="noStrike" cap="none" normalizeH="0" baseline="0" dirty="0">
                    <a:ln>
                      <a:noFill/>
                    </a:ln>
                    <a:solidFill>
                      <a:schemeClr val="tx1"/>
                    </a:solidFill>
                    <a:effectLst/>
                  </a:rPr>
                  <a:t>The Simplest case of Time series is the 1-dimensional (univariate) value-to-time dependence, given in the following form</a:t>
                </a:r>
              </a:p>
              <a:p>
                <a:pPr marL="0" indent="0">
                  <a:buNone/>
                </a:pPr>
                <a14:m>
                  <m:oMathPara xmlns:m="http://schemas.openxmlformats.org/officeDocument/2006/math">
                    <m:oMathParaPr>
                      <m:jc m:val="centerGroup"/>
                    </m:oMathParaPr>
                    <m:oMath xmlns:m="http://schemas.openxmlformats.org/officeDocument/2006/math">
                      <m:r>
                        <a:rPr lang="fr-FR" sz="2000" i="1" dirty="0" smtClean="0">
                          <a:solidFill>
                            <a:schemeClr val="tx1"/>
                          </a:solidFill>
                          <a:latin typeface="Cambria Math" panose="02040503050406030204" pitchFamily="18" charset="0"/>
                        </a:rPr>
                        <m:t>𝑦</m:t>
                      </m:r>
                      <m:r>
                        <a:rPr lang="fr-FR" sz="2000" i="1" dirty="0" smtClean="0">
                          <a:solidFill>
                            <a:schemeClr val="tx1"/>
                          </a:solidFill>
                          <a:latin typeface="Cambria Math" panose="02040503050406030204" pitchFamily="18" charset="0"/>
                        </a:rPr>
                        <m:t>(</m:t>
                      </m:r>
                      <m:r>
                        <a:rPr lang="fr-FR" sz="2000" i="1" dirty="0" smtClean="0">
                          <a:solidFill>
                            <a:schemeClr val="tx1"/>
                          </a:solidFill>
                          <a:latin typeface="Cambria Math" panose="02040503050406030204" pitchFamily="18" charset="0"/>
                        </a:rPr>
                        <m:t>𝑡</m:t>
                      </m:r>
                      <m:r>
                        <a:rPr lang="fr-FR" sz="2000" i="1" dirty="0" smtClean="0">
                          <a:solidFill>
                            <a:schemeClr val="tx1"/>
                          </a:solidFill>
                          <a:latin typeface="Cambria Math" panose="02040503050406030204" pitchFamily="18" charset="0"/>
                        </a:rPr>
                        <m:t>) = </m:t>
                      </m:r>
                      <m:sSub>
                        <m:sSubPr>
                          <m:ctrlPr>
                            <a:rPr lang="fr-FR" sz="2000" i="1" dirty="0" smtClean="0">
                              <a:solidFill>
                                <a:schemeClr val="tx1"/>
                              </a:solidFill>
                              <a:latin typeface="Cambria Math" panose="02040503050406030204" pitchFamily="18" charset="0"/>
                            </a:rPr>
                          </m:ctrlPr>
                        </m:sSubPr>
                        <m:e>
                          <m:r>
                            <a:rPr lang="fr-FR" sz="2000" i="1" dirty="0" smtClean="0">
                              <a:solidFill>
                                <a:schemeClr val="tx1"/>
                              </a:solidFill>
                              <a:latin typeface="Cambria Math" panose="02040503050406030204" pitchFamily="18" charset="0"/>
                            </a:rPr>
                            <m:t>𝑎</m:t>
                          </m:r>
                        </m:e>
                        <m:sub>
                          <m:r>
                            <a:rPr lang="fr-FR" sz="2000" i="1" dirty="0" smtClean="0">
                              <a:solidFill>
                                <a:schemeClr val="tx1"/>
                              </a:solidFill>
                              <a:latin typeface="Cambria Math" panose="02040503050406030204" pitchFamily="18" charset="0"/>
                            </a:rPr>
                            <m:t>0</m:t>
                          </m:r>
                        </m:sub>
                      </m:sSub>
                      <m:r>
                        <a:rPr lang="fr-FR" sz="2000" i="1" dirty="0" smtClean="0">
                          <a:solidFill>
                            <a:schemeClr val="tx1"/>
                          </a:solidFill>
                          <a:latin typeface="Cambria Math" panose="02040503050406030204" pitchFamily="18" charset="0"/>
                        </a:rPr>
                        <m:t> + </m:t>
                      </m:r>
                      <m:r>
                        <a:rPr lang="fr-FR" sz="2000" i="1" dirty="0" smtClean="0">
                          <a:solidFill>
                            <a:schemeClr val="tx1"/>
                          </a:solidFill>
                          <a:latin typeface="Cambria Math" panose="02040503050406030204" pitchFamily="18" charset="0"/>
                        </a:rPr>
                        <m:t>𝑡𝑟𝑒𝑛𝑑</m:t>
                      </m:r>
                      <m:r>
                        <a:rPr lang="fr-FR" sz="2000" i="1" dirty="0" smtClean="0">
                          <a:solidFill>
                            <a:schemeClr val="tx1"/>
                          </a:solidFill>
                          <a:latin typeface="Cambria Math" panose="02040503050406030204" pitchFamily="18" charset="0"/>
                        </a:rPr>
                        <m:t>(</m:t>
                      </m:r>
                      <m:r>
                        <a:rPr lang="fr-FR" sz="2000" i="1" dirty="0" smtClean="0">
                          <a:solidFill>
                            <a:schemeClr val="tx1"/>
                          </a:solidFill>
                          <a:latin typeface="Cambria Math" panose="02040503050406030204" pitchFamily="18" charset="0"/>
                        </a:rPr>
                        <m:t>𝑡</m:t>
                      </m:r>
                      <m:r>
                        <a:rPr lang="fr-FR" sz="2000" i="1" dirty="0" smtClean="0">
                          <a:solidFill>
                            <a:schemeClr val="tx1"/>
                          </a:solidFill>
                          <a:latin typeface="Cambria Math" panose="02040503050406030204" pitchFamily="18" charset="0"/>
                        </a:rPr>
                        <m:t>) +</m:t>
                      </m:r>
                      <m:r>
                        <a:rPr lang="fr-FR" sz="2000" i="1" dirty="0" smtClean="0">
                          <a:solidFill>
                            <a:schemeClr val="tx1"/>
                          </a:solidFill>
                          <a:latin typeface="Cambria Math" panose="02040503050406030204" pitchFamily="18" charset="0"/>
                        </a:rPr>
                        <m:t>𝑠𝑒𝑎𝑠𝑜𝑛𝑎𝑙</m:t>
                      </m:r>
                      <m:r>
                        <a:rPr lang="fr-FR" sz="2000" i="1" dirty="0" smtClean="0">
                          <a:solidFill>
                            <a:schemeClr val="tx1"/>
                          </a:solidFill>
                          <a:latin typeface="Cambria Math" panose="02040503050406030204" pitchFamily="18" charset="0"/>
                        </a:rPr>
                        <m:t>(</m:t>
                      </m:r>
                      <m:r>
                        <a:rPr lang="fr-FR" sz="2000" i="1" dirty="0" smtClean="0">
                          <a:solidFill>
                            <a:schemeClr val="tx1"/>
                          </a:solidFill>
                          <a:latin typeface="Cambria Math" panose="02040503050406030204" pitchFamily="18" charset="0"/>
                        </a:rPr>
                        <m:t>𝑡</m:t>
                      </m:r>
                      <m:r>
                        <a:rPr lang="fr-FR" sz="2000" i="1" dirty="0" smtClean="0">
                          <a:solidFill>
                            <a:schemeClr val="tx1"/>
                          </a:solidFill>
                          <a:latin typeface="Cambria Math" panose="02040503050406030204" pitchFamily="18" charset="0"/>
                        </a:rPr>
                        <m:t>) + </m:t>
                      </m:r>
                      <m:r>
                        <a:rPr lang="fr-FR" sz="2000" i="1" dirty="0" smtClean="0">
                          <a:solidFill>
                            <a:schemeClr val="tx1"/>
                          </a:solidFill>
                          <a:latin typeface="Cambria Math" panose="02040503050406030204" pitchFamily="18" charset="0"/>
                        </a:rPr>
                        <m:t>𝑐𝑦𝑐𝑙𝑖𝑐</m:t>
                      </m:r>
                      <m:r>
                        <a:rPr lang="fr-FR" sz="2000" i="1" dirty="0" smtClean="0">
                          <a:solidFill>
                            <a:schemeClr val="tx1"/>
                          </a:solidFill>
                          <a:latin typeface="Cambria Math" panose="02040503050406030204" pitchFamily="18" charset="0"/>
                        </a:rPr>
                        <m:t>(</m:t>
                      </m:r>
                      <m:r>
                        <a:rPr lang="fr-FR" sz="2000" i="1" dirty="0" smtClean="0">
                          <a:solidFill>
                            <a:schemeClr val="tx1"/>
                          </a:solidFill>
                          <a:latin typeface="Cambria Math" panose="02040503050406030204" pitchFamily="18" charset="0"/>
                        </a:rPr>
                        <m:t>𝑡</m:t>
                      </m:r>
                      <m:r>
                        <a:rPr lang="fr-FR" sz="2000" i="1" dirty="0" smtClean="0">
                          <a:solidFill>
                            <a:schemeClr val="tx1"/>
                          </a:solidFill>
                          <a:latin typeface="Cambria Math" panose="02040503050406030204" pitchFamily="18" charset="0"/>
                        </a:rPr>
                        <m:t>) + </m:t>
                      </m:r>
                      <m:r>
                        <a:rPr lang="fr-FR" sz="2000" i="1" dirty="0" smtClean="0">
                          <a:solidFill>
                            <a:schemeClr val="tx1"/>
                          </a:solidFill>
                          <a:latin typeface="Cambria Math" panose="02040503050406030204" pitchFamily="18" charset="0"/>
                        </a:rPr>
                        <m:t>𝑛𝑜𝑖𝑠𝑒</m:t>
                      </m:r>
                      <m:r>
                        <a:rPr lang="fr-FR" sz="2000" i="1" dirty="0" smtClean="0">
                          <a:solidFill>
                            <a:schemeClr val="tx1"/>
                          </a:solidFill>
                          <a:latin typeface="Cambria Math" panose="02040503050406030204" pitchFamily="18" charset="0"/>
                        </a:rPr>
                        <m:t>(</m:t>
                      </m:r>
                      <m:r>
                        <a:rPr lang="fr-FR" sz="2000" i="1" dirty="0" smtClean="0">
                          <a:solidFill>
                            <a:schemeClr val="tx1"/>
                          </a:solidFill>
                          <a:latin typeface="Cambria Math" panose="02040503050406030204" pitchFamily="18" charset="0"/>
                        </a:rPr>
                        <m:t>𝑡</m:t>
                      </m:r>
                      <m:r>
                        <a:rPr lang="fr-FR" sz="2000" i="1" dirty="0" smtClean="0">
                          <a:solidFill>
                            <a:schemeClr val="tx1"/>
                          </a:solidFill>
                          <a:latin typeface="Cambria Math" panose="02040503050406030204" pitchFamily="18" charset="0"/>
                        </a:rPr>
                        <m:t>)</m:t>
                      </m:r>
                    </m:oMath>
                  </m:oMathPara>
                </a14:m>
                <a:endParaRPr lang="en-US" sz="2000" dirty="0">
                  <a:solidFill>
                    <a:schemeClr val="tx1"/>
                  </a:solidFill>
                </a:endParaRPr>
              </a:p>
              <a:p>
                <a:r>
                  <a:rPr lang="en-US" sz="2000" dirty="0">
                    <a:solidFill>
                      <a:schemeClr val="tx1"/>
                    </a:solidFill>
                  </a:rPr>
                  <a:t>where      </a:t>
                </a:r>
              </a:p>
              <a:p>
                <a:pPr lvl="1"/>
                <a14:m>
                  <m:oMath xmlns:m="http://schemas.openxmlformats.org/officeDocument/2006/math">
                    <m:r>
                      <a:rPr lang="en-US" sz="2000" i="1" dirty="0" smtClean="0">
                        <a:solidFill>
                          <a:schemeClr val="tx1"/>
                        </a:solidFill>
                        <a:latin typeface="Cambria Math" panose="02040503050406030204" pitchFamily="18" charset="0"/>
                      </a:rPr>
                      <m:t>𝑦</m:t>
                    </m:r>
                    <m:r>
                      <a:rPr lang="en-US" sz="2000" i="1" dirty="0" smtClean="0">
                        <a:solidFill>
                          <a:schemeClr val="tx1"/>
                        </a:solidFill>
                        <a:latin typeface="Cambria Math" panose="02040503050406030204" pitchFamily="18" charset="0"/>
                      </a:rPr>
                      <m:t>(</m:t>
                    </m:r>
                    <m:r>
                      <a:rPr lang="en-US" sz="2000" i="1" dirty="0" smtClean="0">
                        <a:solidFill>
                          <a:schemeClr val="tx1"/>
                        </a:solidFill>
                        <a:latin typeface="Cambria Math" panose="02040503050406030204" pitchFamily="18" charset="0"/>
                      </a:rPr>
                      <m:t>𝑡</m:t>
                    </m:r>
                    <m:r>
                      <a:rPr lang="en-US" sz="2000" i="1" dirty="0" smtClean="0">
                        <a:solidFill>
                          <a:schemeClr val="tx1"/>
                        </a:solidFill>
                        <a:latin typeface="Cambria Math" panose="02040503050406030204" pitchFamily="18" charset="0"/>
                      </a:rPr>
                      <m:t>)</m:t>
                    </m:r>
                  </m:oMath>
                </a14:m>
                <a:r>
                  <a:rPr lang="en-US" sz="2000" dirty="0">
                    <a:solidFill>
                      <a:schemeClr val="tx1"/>
                    </a:solidFill>
                  </a:rPr>
                  <a:t> is the series - the set of samples indexed by some variable </a:t>
                </a:r>
                <a14:m>
                  <m:oMath xmlns:m="http://schemas.openxmlformats.org/officeDocument/2006/math">
                    <m:r>
                      <a:rPr lang="en-US" sz="2000" i="1" dirty="0" smtClean="0">
                        <a:solidFill>
                          <a:schemeClr val="tx1"/>
                        </a:solidFill>
                        <a:latin typeface="Cambria Math" panose="02040503050406030204" pitchFamily="18" charset="0"/>
                      </a:rPr>
                      <m:t>𝑡</m:t>
                    </m:r>
                  </m:oMath>
                </a14:m>
                <a:r>
                  <a:rPr lang="en-US" sz="2000" dirty="0">
                    <a:solidFill>
                      <a:schemeClr val="tx1"/>
                    </a:solidFill>
                  </a:rPr>
                  <a:t>, </a:t>
                </a:r>
              </a:p>
              <a:p>
                <a:pPr lvl="2"/>
                <a:r>
                  <a:rPr lang="en-US" dirty="0">
                    <a:solidFill>
                      <a:schemeClr val="tx1"/>
                    </a:solidFill>
                  </a:rPr>
                  <a:t>usually </a:t>
                </a:r>
                <a14:m>
                  <m:oMath xmlns:m="http://schemas.openxmlformats.org/officeDocument/2006/math">
                    <m:r>
                      <a:rPr lang="en-US" i="1" dirty="0" smtClean="0">
                        <a:solidFill>
                          <a:schemeClr val="tx1"/>
                        </a:solidFill>
                        <a:latin typeface="Cambria Math" panose="02040503050406030204" pitchFamily="18" charset="0"/>
                      </a:rPr>
                      <m:t>𝑡</m:t>
                    </m:r>
                  </m:oMath>
                </a14:m>
                <a:r>
                  <a:rPr lang="en-US" dirty="0">
                    <a:solidFill>
                      <a:schemeClr val="tx1"/>
                    </a:solidFill>
                  </a:rPr>
                  <a:t> is the time-steps </a:t>
                </a:r>
              </a:p>
              <a:p>
                <a:pPr lvl="3"/>
                <a:r>
                  <a:rPr lang="en-US" sz="2000" dirty="0">
                    <a:solidFill>
                      <a:schemeClr val="tx1"/>
                    </a:solidFill>
                  </a:rPr>
                  <a:t>if time-step discreet it can be also denoted as n (sample number),  </a:t>
                </a:r>
              </a:p>
              <a:p>
                <a:pPr lvl="4"/>
                <a:r>
                  <a:rPr lang="en-US" sz="2000" dirty="0">
                    <a:solidFill>
                      <a:schemeClr val="tx1"/>
                    </a:solidFill>
                  </a:rPr>
                  <a:t>in this case real time-step value will corresponds to </a:t>
                </a:r>
                <a14:m>
                  <m:oMath xmlns:m="http://schemas.openxmlformats.org/officeDocument/2006/math">
                    <m:r>
                      <a:rPr lang="en-US" sz="2000" i="1" dirty="0" smtClean="0">
                        <a:solidFill>
                          <a:schemeClr val="tx1"/>
                        </a:solidFill>
                        <a:latin typeface="Cambria Math" panose="02040503050406030204" pitchFamily="18" charset="0"/>
                      </a:rPr>
                      <m:t>𝑡</m:t>
                    </m:r>
                    <m:r>
                      <a:rPr lang="en-US" sz="2000" i="1" dirty="0" smtClean="0">
                        <a:solidFill>
                          <a:schemeClr val="tx1"/>
                        </a:solidFill>
                        <a:latin typeface="Cambria Math" panose="02040503050406030204" pitchFamily="18" charset="0"/>
                      </a:rPr>
                      <m:t>=</m:t>
                    </m:r>
                    <m:r>
                      <a:rPr lang="en-US" sz="2000" i="1" dirty="0" smtClean="0">
                        <a:solidFill>
                          <a:schemeClr val="tx1"/>
                        </a:solidFill>
                        <a:latin typeface="Cambria Math" panose="02040503050406030204" pitchFamily="18" charset="0"/>
                      </a:rPr>
                      <m:t>𝑛</m:t>
                    </m:r>
                    <m:r>
                      <a:rPr lang="en-US" sz="2000" i="1" dirty="0" smtClean="0">
                        <a:solidFill>
                          <a:schemeClr val="tx1"/>
                        </a:solidFill>
                        <a:latin typeface="Cambria Math" panose="02040503050406030204" pitchFamily="18" charset="0"/>
                      </a:rPr>
                      <m:t>⋅ </m:t>
                    </m:r>
                    <m:sSub>
                      <m:sSubPr>
                        <m:ctrlPr>
                          <a:rPr lang="en-US" sz="2000" i="1" dirty="0" smtClean="0">
                            <a:solidFill>
                              <a:schemeClr val="tx1"/>
                            </a:solidFill>
                            <a:latin typeface="Cambria Math" panose="02040503050406030204" pitchFamily="18" charset="0"/>
                          </a:rPr>
                        </m:ctrlPr>
                      </m:sSubPr>
                      <m:e>
                        <m:r>
                          <a:rPr lang="en-US" sz="2000" i="1" dirty="0" smtClean="0">
                            <a:solidFill>
                              <a:schemeClr val="tx1"/>
                            </a:solidFill>
                            <a:latin typeface="Cambria Math" panose="02040503050406030204" pitchFamily="18" charset="0"/>
                          </a:rPr>
                          <m:t>𝑇</m:t>
                        </m:r>
                      </m:e>
                      <m:sub>
                        <m:r>
                          <a:rPr lang="en-US" sz="2000" i="1" dirty="0" smtClean="0">
                            <a:solidFill>
                              <a:schemeClr val="tx1"/>
                            </a:solidFill>
                            <a:latin typeface="Cambria Math" panose="02040503050406030204" pitchFamily="18" charset="0"/>
                          </a:rPr>
                          <m:t>𝑠</m:t>
                        </m:r>
                      </m:sub>
                    </m:sSub>
                  </m:oMath>
                </a14:m>
                <a:endParaRPr lang="en-US" sz="2000" dirty="0">
                  <a:solidFill>
                    <a:schemeClr val="tx1"/>
                  </a:solidFill>
                </a:endParaRPr>
              </a:p>
              <a:p>
                <a:pPr lvl="5"/>
                <a:r>
                  <a:rPr lang="en-US" sz="2000" dirty="0">
                    <a:solidFill>
                      <a:schemeClr val="tx1"/>
                    </a:solidFill>
                  </a:rPr>
                  <a:t>where </a:t>
                </a:r>
                <a14:m>
                  <m:oMath xmlns:m="http://schemas.openxmlformats.org/officeDocument/2006/math">
                    <m:sSub>
                      <m:sSubPr>
                        <m:ctrlPr>
                          <a:rPr lang="en-US" sz="2000" i="1" dirty="0" smtClean="0">
                            <a:solidFill>
                              <a:schemeClr val="tx1"/>
                            </a:solidFill>
                            <a:latin typeface="Cambria Math" panose="02040503050406030204" pitchFamily="18" charset="0"/>
                          </a:rPr>
                        </m:ctrlPr>
                      </m:sSubPr>
                      <m:e>
                        <m:r>
                          <a:rPr lang="en-US" sz="2000" i="1" dirty="0" smtClean="0">
                            <a:solidFill>
                              <a:schemeClr val="tx1"/>
                            </a:solidFill>
                            <a:latin typeface="Cambria Math" panose="02040503050406030204" pitchFamily="18" charset="0"/>
                          </a:rPr>
                          <m:t>𝑇</m:t>
                        </m:r>
                      </m:e>
                      <m:sub>
                        <m:r>
                          <a:rPr lang="en-US" sz="2000" i="1" dirty="0" smtClean="0">
                            <a:solidFill>
                              <a:schemeClr val="tx1"/>
                            </a:solidFill>
                            <a:latin typeface="Cambria Math" panose="02040503050406030204" pitchFamily="18" charset="0"/>
                          </a:rPr>
                          <m:t>𝑠</m:t>
                        </m:r>
                      </m:sub>
                    </m:sSub>
                  </m:oMath>
                </a14:m>
                <a:r>
                  <a:rPr lang="en-US" sz="2000" dirty="0">
                    <a:solidFill>
                      <a:schemeClr val="tx1"/>
                    </a:solidFill>
                  </a:rPr>
                  <a:t> is the period of step n (sampling period with which samples are taken).             </a:t>
                </a:r>
              </a:p>
              <a:p>
                <a:pPr lvl="1"/>
                <a14:m>
                  <m:oMath xmlns:m="http://schemas.openxmlformats.org/officeDocument/2006/math">
                    <m:sSub>
                      <m:sSubPr>
                        <m:ctrlPr>
                          <a:rPr lang="en-US" sz="2000" i="1" dirty="0" smtClean="0">
                            <a:solidFill>
                              <a:schemeClr val="tx1"/>
                            </a:solidFill>
                            <a:latin typeface="Cambria Math" panose="02040503050406030204" pitchFamily="18" charset="0"/>
                          </a:rPr>
                        </m:ctrlPr>
                      </m:sSubPr>
                      <m:e>
                        <m:r>
                          <a:rPr lang="en-US" sz="2000" i="1" dirty="0" smtClean="0">
                            <a:solidFill>
                              <a:schemeClr val="tx1"/>
                            </a:solidFill>
                            <a:latin typeface="Cambria Math" panose="02040503050406030204" pitchFamily="18" charset="0"/>
                          </a:rPr>
                          <m:t>𝑎</m:t>
                        </m:r>
                      </m:e>
                      <m:sub>
                        <m:r>
                          <a:rPr lang="en-US" sz="2000" i="1" dirty="0" smtClean="0">
                            <a:solidFill>
                              <a:schemeClr val="tx1"/>
                            </a:solidFill>
                            <a:latin typeface="Cambria Math" panose="02040503050406030204" pitchFamily="18" charset="0"/>
                          </a:rPr>
                          <m:t>0</m:t>
                        </m:r>
                      </m:sub>
                    </m:sSub>
                    <m:r>
                      <a:rPr lang="en-US" sz="2000" i="1" dirty="0" smtClean="0">
                        <a:solidFill>
                          <a:schemeClr val="tx1"/>
                        </a:solidFill>
                        <a:latin typeface="Cambria Math" panose="02040503050406030204" pitchFamily="18" charset="0"/>
                      </a:rPr>
                      <m:t> </m:t>
                    </m:r>
                  </m:oMath>
                </a14:m>
                <a:r>
                  <a:rPr lang="en-US" sz="2000" dirty="0">
                    <a:solidFill>
                      <a:schemeClr val="tx1"/>
                    </a:solidFill>
                  </a:rPr>
                  <a:t>is some  start constant level (equal to bias).     </a:t>
                </a:r>
              </a:p>
              <a:p>
                <a:pPr lvl="1" eaLnBrk="0" fontAlgn="base" hangingPunct="0">
                  <a:lnSpc>
                    <a:spcPct val="100000"/>
                  </a:lnSpc>
                  <a:spcBef>
                    <a:spcPct val="0"/>
                  </a:spcBef>
                  <a:spcAft>
                    <a:spcPct val="0"/>
                  </a:spcAft>
                </a:pPr>
                <a:r>
                  <a:rPr lang="en-US" altLang="en-US" sz="2000" dirty="0"/>
                  <a:t>Often the </a:t>
                </a:r>
                <a14:m>
                  <m:oMath xmlns:m="http://schemas.openxmlformats.org/officeDocument/2006/math">
                    <m:r>
                      <a:rPr lang="en-US" altLang="en-US" sz="2000" dirty="0">
                        <a:latin typeface="Cambria Math" panose="02040503050406030204" pitchFamily="18" charset="0"/>
                      </a:rPr>
                      <m:t>𝑐𝑦𝑐𝑙𝑖𝑐</m:t>
                    </m:r>
                  </m:oMath>
                </a14:m>
                <a:r>
                  <a:rPr lang="en-US" altLang="en-US" sz="2000" dirty="0"/>
                  <a:t> and </a:t>
                </a:r>
                <a14:m>
                  <m:oMath xmlns:m="http://schemas.openxmlformats.org/officeDocument/2006/math">
                    <m:sSub>
                      <m:sSubPr>
                        <m:ctrlPr>
                          <a:rPr lang="en-US" altLang="en-US" sz="2000" i="1" dirty="0">
                            <a:latin typeface="Cambria Math" panose="02040503050406030204" pitchFamily="18" charset="0"/>
                          </a:rPr>
                        </m:ctrlPr>
                      </m:sSubPr>
                      <m:e>
                        <m:r>
                          <a:rPr lang="en-US" altLang="en-US" sz="2000" dirty="0">
                            <a:latin typeface="Cambria Math" panose="02040503050406030204" pitchFamily="18" charset="0"/>
                          </a:rPr>
                          <m:t>𝑎</m:t>
                        </m:r>
                      </m:e>
                      <m:sub>
                        <m:r>
                          <a:rPr lang="en-US" altLang="en-US" sz="2000" dirty="0">
                            <a:latin typeface="Cambria Math" panose="02040503050406030204" pitchFamily="18" charset="0"/>
                          </a:rPr>
                          <m:t>0</m:t>
                        </m:r>
                      </m:sub>
                    </m:sSub>
                    <m:r>
                      <a:rPr lang="en-US" altLang="en-US" sz="2000" dirty="0">
                        <a:latin typeface="Cambria Math" panose="02040503050406030204" pitchFamily="18" charset="0"/>
                      </a:rPr>
                      <m:t> </m:t>
                    </m:r>
                  </m:oMath>
                </a14:m>
                <a:r>
                  <a:rPr lang="en-US" altLang="en-US" sz="2000" dirty="0"/>
                  <a:t>are included into trend, in this case the model can be given as</a:t>
                </a:r>
              </a:p>
              <a:p>
                <a:pPr marL="914400" lvl="2" indent="0" algn="ctr" eaLnBrk="0" fontAlgn="base" hangingPunct="0">
                  <a:lnSpc>
                    <a:spcPct val="100000"/>
                  </a:lnSpc>
                  <a:spcBef>
                    <a:spcPct val="0"/>
                  </a:spcBef>
                  <a:spcAft>
                    <a:spcPct val="0"/>
                  </a:spcAft>
                  <a:buNone/>
                </a:pPr>
                <a14:m>
                  <m:oMath xmlns:m="http://schemas.openxmlformats.org/officeDocument/2006/math">
                    <m:r>
                      <a:rPr lang="en-US" altLang="en-US" i="1" dirty="0">
                        <a:latin typeface="Cambria Math" panose="02040503050406030204" pitchFamily="18" charset="0"/>
                      </a:rPr>
                      <m:t>𝑦</m:t>
                    </m:r>
                    <m:r>
                      <a:rPr lang="en-US" altLang="en-US" i="1" dirty="0">
                        <a:latin typeface="Cambria Math" panose="02040503050406030204" pitchFamily="18" charset="0"/>
                      </a:rPr>
                      <m:t>(</m:t>
                    </m:r>
                    <m:r>
                      <a:rPr lang="en-US" altLang="en-US" i="1" dirty="0">
                        <a:latin typeface="Cambria Math" panose="02040503050406030204" pitchFamily="18" charset="0"/>
                      </a:rPr>
                      <m:t>𝑡</m:t>
                    </m:r>
                    <m:r>
                      <a:rPr lang="en-US" altLang="en-US" i="1" dirty="0">
                        <a:latin typeface="Cambria Math" panose="02040503050406030204" pitchFamily="18" charset="0"/>
                      </a:rPr>
                      <m:t>) = </m:t>
                    </m:r>
                    <m:r>
                      <a:rPr lang="en-US" altLang="en-US" i="1" dirty="0">
                        <a:latin typeface="Cambria Math" panose="02040503050406030204" pitchFamily="18" charset="0"/>
                      </a:rPr>
                      <m:t>𝑡𝑟𝑒𝑛𝑑</m:t>
                    </m:r>
                    <m:r>
                      <a:rPr lang="en-US" altLang="en-US" i="1" dirty="0">
                        <a:latin typeface="Cambria Math" panose="02040503050406030204" pitchFamily="18" charset="0"/>
                      </a:rPr>
                      <m:t>(</m:t>
                    </m:r>
                    <m:r>
                      <a:rPr lang="en-US" altLang="en-US" i="1" dirty="0">
                        <a:latin typeface="Cambria Math" panose="02040503050406030204" pitchFamily="18" charset="0"/>
                      </a:rPr>
                      <m:t>𝑡</m:t>
                    </m:r>
                    <m:r>
                      <a:rPr lang="en-US" altLang="en-US" i="1" dirty="0">
                        <a:latin typeface="Cambria Math" panose="02040503050406030204" pitchFamily="18" charset="0"/>
                      </a:rPr>
                      <m:t>) +</m:t>
                    </m:r>
                    <m:r>
                      <a:rPr lang="en-US" altLang="en-US" i="1" dirty="0">
                        <a:latin typeface="Cambria Math" panose="02040503050406030204" pitchFamily="18" charset="0"/>
                      </a:rPr>
                      <m:t>𝑠𝑒𝑎𝑠𝑜𝑛𝑎𝑙</m:t>
                    </m:r>
                    <m:r>
                      <a:rPr lang="en-US" altLang="en-US" i="1" dirty="0">
                        <a:latin typeface="Cambria Math" panose="02040503050406030204" pitchFamily="18" charset="0"/>
                      </a:rPr>
                      <m:t>(</m:t>
                    </m:r>
                    <m:r>
                      <a:rPr lang="en-US" altLang="en-US" i="1" dirty="0">
                        <a:latin typeface="Cambria Math" panose="02040503050406030204" pitchFamily="18" charset="0"/>
                      </a:rPr>
                      <m:t>𝑡</m:t>
                    </m:r>
                    <m:r>
                      <a:rPr lang="en-US" altLang="en-US" i="1" dirty="0">
                        <a:latin typeface="Cambria Math" panose="02040503050406030204" pitchFamily="18" charset="0"/>
                      </a:rPr>
                      <m:t>) + </m:t>
                    </m:r>
                    <m:r>
                      <a:rPr lang="en-US" altLang="en-US" i="1" dirty="0">
                        <a:latin typeface="Cambria Math" panose="02040503050406030204" pitchFamily="18" charset="0"/>
                      </a:rPr>
                      <m:t>𝑛𝑜𝑖𝑠𝑒</m:t>
                    </m:r>
                    <m:r>
                      <a:rPr lang="en-US" altLang="en-US" i="1" dirty="0">
                        <a:latin typeface="Cambria Math" panose="02040503050406030204" pitchFamily="18" charset="0"/>
                      </a:rPr>
                      <m:t>(</m:t>
                    </m:r>
                    <m:r>
                      <a:rPr lang="en-US" altLang="en-US" i="1" dirty="0">
                        <a:latin typeface="Cambria Math" panose="02040503050406030204" pitchFamily="18" charset="0"/>
                      </a:rPr>
                      <m:t>𝑡</m:t>
                    </m:r>
                  </m:oMath>
                </a14:m>
                <a:r>
                  <a:rPr lang="en-US" altLang="en-US" i="1" dirty="0"/>
                  <a:t>). </a:t>
                </a:r>
              </a:p>
              <a:p>
                <a:r>
                  <a:rPr lang="en-US" sz="2000" dirty="0">
                    <a:solidFill>
                      <a:schemeClr val="tx1"/>
                    </a:solidFill>
                  </a:rPr>
                  <a:t>Example: </a:t>
                </a:r>
                <a14:m>
                  <m:oMath xmlns:m="http://schemas.openxmlformats.org/officeDocument/2006/math">
                    <m:r>
                      <a:rPr lang="en-US" sz="2000" b="0" i="1" smtClean="0">
                        <a:solidFill>
                          <a:schemeClr val="tx1"/>
                        </a:solidFill>
                        <a:latin typeface="Cambria Math" panose="02040503050406030204" pitchFamily="18" charset="0"/>
                      </a:rPr>
                      <m:t>𝑡𝑟𝑒𝑛𝑑</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𝑡</m:t>
                        </m:r>
                      </m:e>
                    </m:d>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𝛼</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𝑡</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𝛽</m:t>
                    </m:r>
                  </m:oMath>
                </a14:m>
                <a:r>
                  <a:rPr lang="en-US" sz="2000" dirty="0">
                    <a:solidFill>
                      <a:schemeClr val="tx1"/>
                    </a:solidFill>
                  </a:rPr>
                  <a:t>; </a:t>
                </a:r>
                <a14:m>
                  <m:oMath xmlns:m="http://schemas.openxmlformats.org/officeDocument/2006/math">
                    <m:r>
                      <a:rPr lang="en-US" altLang="en-US" sz="2000" i="1" dirty="0">
                        <a:latin typeface="Cambria Math" panose="02040503050406030204" pitchFamily="18" charset="0"/>
                      </a:rPr>
                      <m:t>𝑠𝑒𝑎𝑠𝑜𝑛𝑎𝑙</m:t>
                    </m:r>
                    <m:d>
                      <m:dPr>
                        <m:ctrlPr>
                          <a:rPr lang="en-US" altLang="en-US" sz="2000" i="1" dirty="0">
                            <a:latin typeface="Cambria Math" panose="02040503050406030204" pitchFamily="18" charset="0"/>
                          </a:rPr>
                        </m:ctrlPr>
                      </m:dPr>
                      <m:e>
                        <m:r>
                          <a:rPr lang="en-US" altLang="en-US" sz="2000" i="1" dirty="0">
                            <a:latin typeface="Cambria Math" panose="02040503050406030204" pitchFamily="18" charset="0"/>
                          </a:rPr>
                          <m:t>𝑡</m:t>
                        </m:r>
                      </m:e>
                    </m:d>
                    <m:r>
                      <a:rPr lang="en-US" altLang="en-US" sz="2000" b="0" i="1" dirty="0" smtClean="0">
                        <a:latin typeface="Cambria Math" panose="02040503050406030204" pitchFamily="18" charset="0"/>
                      </a:rPr>
                      <m:t>=</m:t>
                    </m:r>
                    <m:r>
                      <a:rPr lang="en-US" altLang="en-US" sz="2000" b="0" i="1" dirty="0" smtClean="0">
                        <a:latin typeface="Cambria Math" panose="02040503050406030204" pitchFamily="18" charset="0"/>
                      </a:rPr>
                      <m:t>𝑐</m:t>
                    </m:r>
                    <m:r>
                      <a:rPr lang="en-US" altLang="en-US" sz="2000" b="0" i="1" dirty="0" smtClean="0">
                        <a:latin typeface="Cambria Math" panose="02040503050406030204" pitchFamily="18" charset="0"/>
                      </a:rPr>
                      <m:t>⋅</m:t>
                    </m:r>
                    <m:func>
                      <m:funcPr>
                        <m:ctrlPr>
                          <a:rPr lang="en-US" altLang="en-US" sz="2000" b="0" i="1" dirty="0" smtClean="0">
                            <a:latin typeface="Cambria Math" panose="02040503050406030204" pitchFamily="18" charset="0"/>
                          </a:rPr>
                        </m:ctrlPr>
                      </m:funcPr>
                      <m:fName>
                        <m:r>
                          <m:rPr>
                            <m:sty m:val="p"/>
                          </m:rPr>
                          <a:rPr lang="en-US" altLang="en-US" sz="2000" b="0" i="0" dirty="0" smtClean="0">
                            <a:latin typeface="Cambria Math" panose="02040503050406030204" pitchFamily="18" charset="0"/>
                          </a:rPr>
                          <m:t>sin</m:t>
                        </m:r>
                      </m:fName>
                      <m:e>
                        <m:d>
                          <m:dPr>
                            <m:ctrlPr>
                              <a:rPr lang="en-US" altLang="en-US" sz="2000" b="0" i="1" dirty="0" smtClean="0">
                                <a:latin typeface="Cambria Math" panose="02040503050406030204" pitchFamily="18" charset="0"/>
                              </a:rPr>
                            </m:ctrlPr>
                          </m:dPr>
                          <m:e>
                            <m:f>
                              <m:fPr>
                                <m:ctrlPr>
                                  <a:rPr lang="en-US" altLang="en-US" sz="2000" b="0" i="1" dirty="0" smtClean="0">
                                    <a:latin typeface="Cambria Math" panose="02040503050406030204" pitchFamily="18" charset="0"/>
                                  </a:rPr>
                                </m:ctrlPr>
                              </m:fPr>
                              <m:num>
                                <m:r>
                                  <a:rPr lang="en-US" altLang="en-US" sz="2000" b="0" i="1" dirty="0" smtClean="0">
                                    <a:latin typeface="Cambria Math" panose="02040503050406030204" pitchFamily="18" charset="0"/>
                                  </a:rPr>
                                  <m:t>2</m:t>
                                </m:r>
                                <m:r>
                                  <a:rPr lang="en-US" altLang="en-US" sz="2000" b="0" i="1" dirty="0" smtClean="0">
                                    <a:latin typeface="Cambria Math" panose="02040503050406030204" pitchFamily="18" charset="0"/>
                                  </a:rPr>
                                  <m:t>𝜋</m:t>
                                </m:r>
                                <m:r>
                                  <a:rPr lang="en-US" altLang="en-US" sz="2000" b="0" i="1" dirty="0" smtClean="0">
                                    <a:latin typeface="Cambria Math" panose="02040503050406030204" pitchFamily="18" charset="0"/>
                                  </a:rPr>
                                  <m:t>𝑛</m:t>
                                </m:r>
                                <m:sSub>
                                  <m:sSubPr>
                                    <m:ctrlPr>
                                      <a:rPr lang="en-US" altLang="en-US" sz="2000" b="0" i="1" dirty="0" smtClean="0">
                                        <a:latin typeface="Cambria Math" panose="02040503050406030204" pitchFamily="18" charset="0"/>
                                      </a:rPr>
                                    </m:ctrlPr>
                                  </m:sSubPr>
                                  <m:e>
                                    <m:r>
                                      <a:rPr lang="en-US" altLang="en-US" sz="2000" b="0" i="1" dirty="0" smtClean="0">
                                        <a:latin typeface="Cambria Math" panose="02040503050406030204" pitchFamily="18" charset="0"/>
                                      </a:rPr>
                                      <m:t>𝑇</m:t>
                                    </m:r>
                                  </m:e>
                                  <m:sub>
                                    <m:r>
                                      <a:rPr lang="en-US" altLang="en-US" sz="2000" b="0" i="1" dirty="0" smtClean="0">
                                        <a:latin typeface="Cambria Math" panose="02040503050406030204" pitchFamily="18" charset="0"/>
                                      </a:rPr>
                                      <m:t>𝑠</m:t>
                                    </m:r>
                                  </m:sub>
                                </m:sSub>
                              </m:num>
                              <m:den>
                                <m:r>
                                  <a:rPr lang="en-US" altLang="en-US" sz="2000" b="0" i="1" dirty="0" smtClean="0">
                                    <a:latin typeface="Cambria Math" panose="02040503050406030204" pitchFamily="18" charset="0"/>
                                  </a:rPr>
                                  <m:t>𝑇</m:t>
                                </m:r>
                              </m:den>
                            </m:f>
                          </m:e>
                        </m:d>
                        <m:r>
                          <a:rPr lang="en-US" altLang="en-US" sz="2000" b="0" i="1" dirty="0" smtClean="0">
                            <a:latin typeface="Cambria Math" panose="02040503050406030204" pitchFamily="18" charset="0"/>
                          </a:rPr>
                          <m:t>;</m:t>
                        </m:r>
                      </m:e>
                    </m:func>
                    <m:r>
                      <a:rPr lang="en-US" altLang="en-US" sz="2000" i="1" dirty="0">
                        <a:latin typeface="Cambria Math" panose="02040503050406030204" pitchFamily="18" charset="0"/>
                      </a:rPr>
                      <m:t>𝑛𝑜𝑖𝑠𝑒</m:t>
                    </m:r>
                    <m:d>
                      <m:dPr>
                        <m:ctrlPr>
                          <a:rPr lang="en-US" altLang="en-US" sz="2000" i="1" dirty="0">
                            <a:latin typeface="Cambria Math" panose="02040503050406030204" pitchFamily="18" charset="0"/>
                          </a:rPr>
                        </m:ctrlPr>
                      </m:dPr>
                      <m:e>
                        <m:r>
                          <a:rPr lang="en-US" altLang="en-US" sz="2000" b="0" i="1" dirty="0" smtClean="0">
                            <a:latin typeface="Cambria Math" panose="02040503050406030204" pitchFamily="18" charset="0"/>
                          </a:rPr>
                          <m:t>𝑡</m:t>
                        </m:r>
                      </m:e>
                    </m:d>
                    <m:r>
                      <a:rPr lang="en-US" altLang="en-US" sz="2000" b="0" i="1" dirty="0" smtClean="0">
                        <a:latin typeface="Cambria Math" panose="02040503050406030204" pitchFamily="18" charset="0"/>
                      </a:rPr>
                      <m:t>~</m:t>
                    </m:r>
                    <m:r>
                      <a:rPr lang="en-US" altLang="en-US" sz="2000" b="0" i="1" dirty="0" smtClean="0">
                        <a:latin typeface="Cambria Math" panose="02040503050406030204" pitchFamily="18" charset="0"/>
                      </a:rPr>
                      <m:t>𝑁</m:t>
                    </m:r>
                    <m:r>
                      <a:rPr lang="en-US" altLang="en-US" sz="2000" b="0" i="1" dirty="0" smtClean="0">
                        <a:latin typeface="Cambria Math" panose="02040503050406030204" pitchFamily="18" charset="0"/>
                      </a:rPr>
                      <m:t>(0,</m:t>
                    </m:r>
                    <m:sSup>
                      <m:sSupPr>
                        <m:ctrlPr>
                          <a:rPr lang="en-US" altLang="en-US" sz="2000" b="0" i="1" dirty="0" smtClean="0">
                            <a:latin typeface="Cambria Math" panose="02040503050406030204" pitchFamily="18" charset="0"/>
                          </a:rPr>
                        </m:ctrlPr>
                      </m:sSupPr>
                      <m:e>
                        <m:r>
                          <a:rPr lang="en-US" altLang="en-US" sz="2000" b="0" i="1" dirty="0" smtClean="0">
                            <a:latin typeface="Cambria Math" panose="02040503050406030204" pitchFamily="18" charset="0"/>
                          </a:rPr>
                          <m:t>𝜎</m:t>
                        </m:r>
                      </m:e>
                      <m:sup>
                        <m:r>
                          <a:rPr lang="en-US" altLang="en-US" sz="2000" b="0" i="1" dirty="0" smtClean="0">
                            <a:latin typeface="Cambria Math" panose="02040503050406030204" pitchFamily="18" charset="0"/>
                          </a:rPr>
                          <m:t>2</m:t>
                        </m:r>
                      </m:sup>
                    </m:sSup>
                    <m:r>
                      <a:rPr lang="en-US" altLang="en-US" sz="2000" b="0" i="1" dirty="0" smtClean="0">
                        <a:latin typeface="Cambria Math" panose="02040503050406030204" pitchFamily="18" charset="0"/>
                      </a:rPr>
                      <m:t>)</m:t>
                    </m:r>
                  </m:oMath>
                </a14:m>
                <a:endParaRPr lang="en-US" sz="2000" dirty="0">
                  <a:solidFill>
                    <a:schemeClr val="tx1"/>
                  </a:solidFill>
                </a:endParaRPr>
              </a:p>
            </p:txBody>
          </p:sp>
        </mc:Choice>
        <mc:Fallback>
          <p:sp>
            <p:nvSpPr>
              <p:cNvPr id="3" name="Объект 2">
                <a:extLst>
                  <a:ext uri="{FF2B5EF4-FFF2-40B4-BE49-F238E27FC236}">
                    <a16:creationId xmlns:a16="http://schemas.microsoft.com/office/drawing/2014/main" id="{4CDB8E57-5CA8-497C-990E-C304F4FBE710}"/>
                  </a:ext>
                </a:extLst>
              </p:cNvPr>
              <p:cNvSpPr>
                <a:spLocks noGrp="1" noRot="1" noChangeAspect="1" noMove="1" noResize="1" noEditPoints="1" noAdjustHandles="1" noChangeArrowheads="1" noChangeShapeType="1" noTextEdit="1"/>
              </p:cNvSpPr>
              <p:nvPr>
                <p:ph idx="1"/>
              </p:nvPr>
            </p:nvSpPr>
            <p:spPr>
              <a:xfrm>
                <a:off x="467994" y="1114425"/>
                <a:ext cx="10885806" cy="5545789"/>
              </a:xfrm>
              <a:blipFill>
                <a:blip r:embed="rId2"/>
                <a:stretch>
                  <a:fillRect l="-582" t="-685"/>
                </a:stretch>
              </a:blipFill>
            </p:spPr>
            <p:txBody>
              <a:bodyPr/>
              <a:lstStyle/>
              <a:p>
                <a:r>
                  <a:rPr lang="ru-RU">
                    <a:noFill/>
                  </a:rPr>
                  <a:t> </a:t>
                </a:r>
              </a:p>
            </p:txBody>
          </p:sp>
        </mc:Fallback>
      </mc:AlternateContent>
      <p:sp>
        <p:nvSpPr>
          <p:cNvPr id="5" name="Rectangle 231">
            <a:extLst>
              <a:ext uri="{FF2B5EF4-FFF2-40B4-BE49-F238E27FC236}">
                <a16:creationId xmlns:a16="http://schemas.microsoft.com/office/drawing/2014/main" id="{57F50B8E-A23A-4154-9A0C-994DE115ACE6}"/>
              </a:ext>
            </a:extLst>
          </p:cNvPr>
          <p:cNvSpPr>
            <a:spLocks noChangeArrowheads="1"/>
          </p:cNvSpPr>
          <p:nvPr/>
        </p:nvSpPr>
        <p:spPr bwMode="auto">
          <a:xfrm>
            <a:off x="6167755" y="4477385"/>
            <a:ext cx="52070" cy="1079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6" name="Rectangle 3">
            <a:extLst>
              <a:ext uri="{FF2B5EF4-FFF2-40B4-BE49-F238E27FC236}">
                <a16:creationId xmlns:a16="http://schemas.microsoft.com/office/drawing/2014/main" id="{66C52228-8C94-4CF2-AD63-BA9617333BA2}"/>
              </a:ext>
            </a:extLst>
          </p:cNvPr>
          <p:cNvSpPr>
            <a:spLocks noChangeArrowheads="1"/>
          </p:cNvSpPr>
          <p:nvPr/>
        </p:nvSpPr>
        <p:spPr bwMode="auto">
          <a:xfrm>
            <a:off x="0" y="463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4ECA1DAD-475E-4D0B-A20A-17535DDD41A8}"/>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21187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9B0BEDB-9774-4E17-9A6B-DBCF6A1F528F}"/>
              </a:ext>
            </a:extLst>
          </p:cNvPr>
          <p:cNvSpPr>
            <a:spLocks noGrp="1"/>
          </p:cNvSpPr>
          <p:nvPr>
            <p:ph type="title"/>
          </p:nvPr>
        </p:nvSpPr>
        <p:spPr>
          <a:xfrm>
            <a:off x="909955" y="197784"/>
            <a:ext cx="10515600" cy="1325563"/>
          </a:xfrm>
        </p:spPr>
        <p:txBody>
          <a:bodyPr>
            <a:normAutofit/>
          </a:bodyPr>
          <a:lstStyle/>
          <a:p>
            <a:r>
              <a:rPr lang="en-US" b="1" dirty="0"/>
              <a:t>Time Series Models</a:t>
            </a:r>
          </a:p>
        </p:txBody>
      </p:sp>
      <mc:AlternateContent xmlns:mc="http://schemas.openxmlformats.org/markup-compatibility/2006">
        <mc:Choice xmlns:a14="http://schemas.microsoft.com/office/drawing/2010/main" Requires="a14">
          <p:sp>
            <p:nvSpPr>
              <p:cNvPr id="3" name="Объект 2">
                <a:extLst>
                  <a:ext uri="{FF2B5EF4-FFF2-40B4-BE49-F238E27FC236}">
                    <a16:creationId xmlns:a16="http://schemas.microsoft.com/office/drawing/2014/main" id="{4CDB8E57-5CA8-497C-990E-C304F4FBE710}"/>
                  </a:ext>
                </a:extLst>
              </p:cNvPr>
              <p:cNvSpPr>
                <a:spLocks noGrp="1"/>
              </p:cNvSpPr>
              <p:nvPr>
                <p:ph idx="1"/>
              </p:nvPr>
            </p:nvSpPr>
            <p:spPr>
              <a:xfrm>
                <a:off x="467994" y="1114425"/>
                <a:ext cx="10885806" cy="5545789"/>
              </a:xfrm>
            </p:spPr>
            <p:txBody>
              <a:bodyPr>
                <a:noAutofit/>
              </a:bodyPr>
              <a:lstStyle/>
              <a:p>
                <a:r>
                  <a:rPr lang="en-US" sz="2000" dirty="0">
                    <a:solidFill>
                      <a:schemeClr val="tx1"/>
                    </a:solidFill>
                  </a:rPr>
                  <a:t>Example: </a:t>
                </a:r>
                <a14:m>
                  <m:oMath xmlns:m="http://schemas.openxmlformats.org/officeDocument/2006/math">
                    <m:r>
                      <a:rPr lang="en-US" sz="2000" b="0" i="1" smtClean="0">
                        <a:solidFill>
                          <a:schemeClr val="tx1"/>
                        </a:solidFill>
                        <a:latin typeface="Cambria Math" panose="02040503050406030204" pitchFamily="18" charset="0"/>
                      </a:rPr>
                      <m:t>𝑡𝑟𝑒𝑛𝑑</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𝑡</m:t>
                        </m:r>
                      </m:e>
                    </m:d>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𝛼</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𝑡</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𝛽</m:t>
                    </m:r>
                  </m:oMath>
                </a14:m>
                <a:r>
                  <a:rPr lang="en-US" sz="2000" dirty="0">
                    <a:solidFill>
                      <a:schemeClr val="tx1"/>
                    </a:solidFill>
                  </a:rPr>
                  <a:t>; </a:t>
                </a:r>
                <a14:m>
                  <m:oMath xmlns:m="http://schemas.openxmlformats.org/officeDocument/2006/math">
                    <m:r>
                      <a:rPr lang="en-US" altLang="en-US" sz="2000" i="1" dirty="0">
                        <a:latin typeface="Cambria Math" panose="02040503050406030204" pitchFamily="18" charset="0"/>
                      </a:rPr>
                      <m:t>𝑠𝑒𝑎𝑠𝑜𝑛𝑎𝑙</m:t>
                    </m:r>
                    <m:d>
                      <m:dPr>
                        <m:ctrlPr>
                          <a:rPr lang="en-US" altLang="en-US" sz="2000" i="1" dirty="0">
                            <a:latin typeface="Cambria Math" panose="02040503050406030204" pitchFamily="18" charset="0"/>
                          </a:rPr>
                        </m:ctrlPr>
                      </m:dPr>
                      <m:e>
                        <m:r>
                          <a:rPr lang="en-US" altLang="en-US" sz="2000" i="1" dirty="0">
                            <a:latin typeface="Cambria Math" panose="02040503050406030204" pitchFamily="18" charset="0"/>
                          </a:rPr>
                          <m:t>𝑡</m:t>
                        </m:r>
                      </m:e>
                    </m:d>
                    <m:r>
                      <a:rPr lang="en-US" altLang="en-US" sz="2000" b="0" i="1" dirty="0" smtClean="0">
                        <a:latin typeface="Cambria Math" panose="02040503050406030204" pitchFamily="18" charset="0"/>
                      </a:rPr>
                      <m:t>=</m:t>
                    </m:r>
                    <m:r>
                      <a:rPr lang="en-US" altLang="en-US" sz="2000" b="0" i="1" dirty="0" smtClean="0">
                        <a:latin typeface="Cambria Math" panose="02040503050406030204" pitchFamily="18" charset="0"/>
                      </a:rPr>
                      <m:t>𝑐</m:t>
                    </m:r>
                    <m:r>
                      <a:rPr lang="en-US" altLang="en-US" sz="2000" b="0" i="1" dirty="0" smtClean="0">
                        <a:latin typeface="Cambria Math" panose="02040503050406030204" pitchFamily="18" charset="0"/>
                      </a:rPr>
                      <m:t>⋅</m:t>
                    </m:r>
                    <m:func>
                      <m:funcPr>
                        <m:ctrlPr>
                          <a:rPr lang="en-US" altLang="en-US" sz="2000" b="0" i="1" dirty="0" smtClean="0">
                            <a:latin typeface="Cambria Math" panose="02040503050406030204" pitchFamily="18" charset="0"/>
                          </a:rPr>
                        </m:ctrlPr>
                      </m:funcPr>
                      <m:fName>
                        <m:r>
                          <m:rPr>
                            <m:sty m:val="p"/>
                          </m:rPr>
                          <a:rPr lang="en-US" altLang="en-US" sz="2000" b="0" i="0" dirty="0" smtClean="0">
                            <a:latin typeface="Cambria Math" panose="02040503050406030204" pitchFamily="18" charset="0"/>
                          </a:rPr>
                          <m:t>sin</m:t>
                        </m:r>
                      </m:fName>
                      <m:e>
                        <m:d>
                          <m:dPr>
                            <m:ctrlPr>
                              <a:rPr lang="en-US" altLang="en-US" sz="2000" b="0" i="1" dirty="0" smtClean="0">
                                <a:latin typeface="Cambria Math" panose="02040503050406030204" pitchFamily="18" charset="0"/>
                              </a:rPr>
                            </m:ctrlPr>
                          </m:dPr>
                          <m:e>
                            <m:f>
                              <m:fPr>
                                <m:ctrlPr>
                                  <a:rPr lang="en-US" altLang="en-US" sz="2000" b="0" i="1" dirty="0" smtClean="0">
                                    <a:latin typeface="Cambria Math" panose="02040503050406030204" pitchFamily="18" charset="0"/>
                                  </a:rPr>
                                </m:ctrlPr>
                              </m:fPr>
                              <m:num>
                                <m:r>
                                  <a:rPr lang="en-US" altLang="en-US" sz="2000" b="0" i="1" dirty="0" smtClean="0">
                                    <a:latin typeface="Cambria Math" panose="02040503050406030204" pitchFamily="18" charset="0"/>
                                  </a:rPr>
                                  <m:t>2</m:t>
                                </m:r>
                                <m:r>
                                  <a:rPr lang="en-US" altLang="en-US" sz="2000" b="0" i="1" dirty="0" smtClean="0">
                                    <a:latin typeface="Cambria Math" panose="02040503050406030204" pitchFamily="18" charset="0"/>
                                  </a:rPr>
                                  <m:t>𝜋</m:t>
                                </m:r>
                                <m:r>
                                  <a:rPr lang="en-US" altLang="en-US" sz="2000" b="0" i="1" dirty="0" smtClean="0">
                                    <a:latin typeface="Cambria Math" panose="02040503050406030204" pitchFamily="18" charset="0"/>
                                  </a:rPr>
                                  <m:t>𝑛</m:t>
                                </m:r>
                                <m:sSub>
                                  <m:sSubPr>
                                    <m:ctrlPr>
                                      <a:rPr lang="en-US" altLang="en-US" sz="2000" b="0" i="1" dirty="0" smtClean="0">
                                        <a:latin typeface="Cambria Math" panose="02040503050406030204" pitchFamily="18" charset="0"/>
                                      </a:rPr>
                                    </m:ctrlPr>
                                  </m:sSubPr>
                                  <m:e>
                                    <m:r>
                                      <a:rPr lang="en-US" altLang="en-US" sz="2000" b="0" i="1" dirty="0" smtClean="0">
                                        <a:latin typeface="Cambria Math" panose="02040503050406030204" pitchFamily="18" charset="0"/>
                                      </a:rPr>
                                      <m:t>𝑇</m:t>
                                    </m:r>
                                  </m:e>
                                  <m:sub>
                                    <m:r>
                                      <a:rPr lang="en-US" altLang="en-US" sz="2000" b="0" i="1" dirty="0" smtClean="0">
                                        <a:latin typeface="Cambria Math" panose="02040503050406030204" pitchFamily="18" charset="0"/>
                                      </a:rPr>
                                      <m:t>𝑠</m:t>
                                    </m:r>
                                  </m:sub>
                                </m:sSub>
                              </m:num>
                              <m:den>
                                <m:r>
                                  <a:rPr lang="en-US" altLang="en-US" sz="2000" b="0" i="1" dirty="0" smtClean="0">
                                    <a:latin typeface="Cambria Math" panose="02040503050406030204" pitchFamily="18" charset="0"/>
                                  </a:rPr>
                                  <m:t>𝑇</m:t>
                                </m:r>
                              </m:den>
                            </m:f>
                          </m:e>
                        </m:d>
                        <m:r>
                          <a:rPr lang="en-US" altLang="en-US" sz="2000" b="0" i="1" dirty="0" smtClean="0">
                            <a:latin typeface="Cambria Math" panose="02040503050406030204" pitchFamily="18" charset="0"/>
                          </a:rPr>
                          <m:t>;</m:t>
                        </m:r>
                      </m:e>
                    </m:func>
                    <m:r>
                      <a:rPr lang="en-US" altLang="en-US" sz="2000" i="1" dirty="0">
                        <a:latin typeface="Cambria Math" panose="02040503050406030204" pitchFamily="18" charset="0"/>
                      </a:rPr>
                      <m:t>𝑛𝑜𝑖𝑠𝑒</m:t>
                    </m:r>
                    <m:d>
                      <m:dPr>
                        <m:ctrlPr>
                          <a:rPr lang="en-US" altLang="en-US" sz="2000" i="1" dirty="0">
                            <a:latin typeface="Cambria Math" panose="02040503050406030204" pitchFamily="18" charset="0"/>
                          </a:rPr>
                        </m:ctrlPr>
                      </m:dPr>
                      <m:e>
                        <m:r>
                          <a:rPr lang="en-US" altLang="en-US" sz="2000" b="0" i="1" dirty="0" smtClean="0">
                            <a:latin typeface="Cambria Math" panose="02040503050406030204" pitchFamily="18" charset="0"/>
                          </a:rPr>
                          <m:t>𝑡</m:t>
                        </m:r>
                      </m:e>
                    </m:d>
                    <m:r>
                      <a:rPr lang="en-US" altLang="en-US" sz="2000" b="0" i="1" dirty="0" smtClean="0">
                        <a:latin typeface="Cambria Math" panose="02040503050406030204" pitchFamily="18" charset="0"/>
                      </a:rPr>
                      <m:t>~</m:t>
                    </m:r>
                    <m:r>
                      <a:rPr lang="en-US" altLang="en-US" sz="2000" b="0" i="1" dirty="0" smtClean="0">
                        <a:latin typeface="Cambria Math" panose="02040503050406030204" pitchFamily="18" charset="0"/>
                      </a:rPr>
                      <m:t>𝑁</m:t>
                    </m:r>
                    <m:r>
                      <a:rPr lang="en-US" altLang="en-US" sz="2000" b="0" i="1" dirty="0" smtClean="0">
                        <a:latin typeface="Cambria Math" panose="02040503050406030204" pitchFamily="18" charset="0"/>
                      </a:rPr>
                      <m:t>(0,</m:t>
                    </m:r>
                    <m:sSup>
                      <m:sSupPr>
                        <m:ctrlPr>
                          <a:rPr lang="en-US" altLang="en-US" sz="2000" b="0" i="1" dirty="0" smtClean="0">
                            <a:latin typeface="Cambria Math" panose="02040503050406030204" pitchFamily="18" charset="0"/>
                          </a:rPr>
                        </m:ctrlPr>
                      </m:sSupPr>
                      <m:e>
                        <m:r>
                          <a:rPr lang="en-US" altLang="en-US" sz="2000" b="0" i="1" dirty="0" smtClean="0">
                            <a:latin typeface="Cambria Math" panose="02040503050406030204" pitchFamily="18" charset="0"/>
                          </a:rPr>
                          <m:t>𝜎</m:t>
                        </m:r>
                      </m:e>
                      <m:sup>
                        <m:r>
                          <a:rPr lang="en-US" altLang="en-US" sz="2000" b="0" i="1" dirty="0" smtClean="0">
                            <a:latin typeface="Cambria Math" panose="02040503050406030204" pitchFamily="18" charset="0"/>
                          </a:rPr>
                          <m:t>2</m:t>
                        </m:r>
                      </m:sup>
                    </m:sSup>
                    <m:r>
                      <a:rPr lang="en-US" altLang="en-US" sz="2000" b="0" i="1" dirty="0" smtClean="0">
                        <a:latin typeface="Cambria Math" panose="02040503050406030204" pitchFamily="18" charset="0"/>
                      </a:rPr>
                      <m:t>)</m:t>
                    </m:r>
                  </m:oMath>
                </a14:m>
                <a:endParaRPr lang="en-US" sz="2000" dirty="0">
                  <a:solidFill>
                    <a:schemeClr val="tx1"/>
                  </a:solidFill>
                </a:endParaRPr>
              </a:p>
            </p:txBody>
          </p:sp>
        </mc:Choice>
        <mc:Fallback>
          <p:sp>
            <p:nvSpPr>
              <p:cNvPr id="3" name="Объект 2">
                <a:extLst>
                  <a:ext uri="{FF2B5EF4-FFF2-40B4-BE49-F238E27FC236}">
                    <a16:creationId xmlns:a16="http://schemas.microsoft.com/office/drawing/2014/main" id="{4CDB8E57-5CA8-497C-990E-C304F4FBE710}"/>
                  </a:ext>
                </a:extLst>
              </p:cNvPr>
              <p:cNvSpPr>
                <a:spLocks noGrp="1" noRot="1" noChangeAspect="1" noMove="1" noResize="1" noEditPoints="1" noAdjustHandles="1" noChangeArrowheads="1" noChangeShapeType="1" noTextEdit="1"/>
              </p:cNvSpPr>
              <p:nvPr>
                <p:ph idx="1"/>
              </p:nvPr>
            </p:nvSpPr>
            <p:spPr>
              <a:xfrm>
                <a:off x="467994" y="1114425"/>
                <a:ext cx="10885806" cy="5545789"/>
              </a:xfrm>
              <a:blipFill>
                <a:blip r:embed="rId2"/>
                <a:stretch>
                  <a:fillRect l="-466"/>
                </a:stretch>
              </a:blipFill>
            </p:spPr>
            <p:txBody>
              <a:bodyPr/>
              <a:lstStyle/>
              <a:p>
                <a:r>
                  <a:rPr lang="ru-RU">
                    <a:noFill/>
                  </a:rPr>
                  <a:t> </a:t>
                </a:r>
              </a:p>
            </p:txBody>
          </p:sp>
        </mc:Fallback>
      </mc:AlternateContent>
      <p:sp>
        <p:nvSpPr>
          <p:cNvPr id="5" name="Rectangle 231">
            <a:extLst>
              <a:ext uri="{FF2B5EF4-FFF2-40B4-BE49-F238E27FC236}">
                <a16:creationId xmlns:a16="http://schemas.microsoft.com/office/drawing/2014/main" id="{57F50B8E-A23A-4154-9A0C-994DE115ACE6}"/>
              </a:ext>
            </a:extLst>
          </p:cNvPr>
          <p:cNvSpPr>
            <a:spLocks noChangeArrowheads="1"/>
          </p:cNvSpPr>
          <p:nvPr/>
        </p:nvSpPr>
        <p:spPr bwMode="auto">
          <a:xfrm>
            <a:off x="6167755" y="4477385"/>
            <a:ext cx="52070" cy="1079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6" name="Rectangle 3">
            <a:extLst>
              <a:ext uri="{FF2B5EF4-FFF2-40B4-BE49-F238E27FC236}">
                <a16:creationId xmlns:a16="http://schemas.microsoft.com/office/drawing/2014/main" id="{66C52228-8C94-4CF2-AD63-BA9617333BA2}"/>
              </a:ext>
            </a:extLst>
          </p:cNvPr>
          <p:cNvSpPr>
            <a:spLocks noChangeArrowheads="1"/>
          </p:cNvSpPr>
          <p:nvPr/>
        </p:nvSpPr>
        <p:spPr bwMode="auto">
          <a:xfrm>
            <a:off x="0" y="463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4ECA1DAD-475E-4D0B-A20A-17535DDD41A8}"/>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image1.jpeg">
            <a:extLst>
              <a:ext uri="{FF2B5EF4-FFF2-40B4-BE49-F238E27FC236}">
                <a16:creationId xmlns:a16="http://schemas.microsoft.com/office/drawing/2014/main" id="{FB235613-115C-7A4C-A801-49667D0F39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761772"/>
            <a:ext cx="9328791" cy="425109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Прямая соединительная линия 8">
            <a:extLst>
              <a:ext uri="{FF2B5EF4-FFF2-40B4-BE49-F238E27FC236}">
                <a16:creationId xmlns:a16="http://schemas.microsoft.com/office/drawing/2014/main" id="{CCA8495B-8759-634B-8711-A99BA33DB258}"/>
              </a:ext>
            </a:extLst>
          </p:cNvPr>
          <p:cNvCxnSpPr>
            <a:cxnSpLocks/>
          </p:cNvCxnSpPr>
          <p:nvPr/>
        </p:nvCxnSpPr>
        <p:spPr>
          <a:xfrm flipV="1">
            <a:off x="1389888" y="3319272"/>
            <a:ext cx="8848858" cy="2048256"/>
          </a:xfrm>
          <a:prstGeom prst="line">
            <a:avLst/>
          </a:prstGeom>
        </p:spPr>
        <p:style>
          <a:lnRef idx="1">
            <a:schemeClr val="dk1"/>
          </a:lnRef>
          <a:fillRef idx="0">
            <a:schemeClr val="dk1"/>
          </a:fillRef>
          <a:effectRef idx="0">
            <a:schemeClr val="dk1"/>
          </a:effectRef>
          <a:fontRef idx="minor">
            <a:schemeClr val="tx1"/>
          </a:fontRef>
        </p:style>
      </p:cxnSp>
      <p:cxnSp>
        <p:nvCxnSpPr>
          <p:cNvPr id="12" name="Прямая соединительная линия 11">
            <a:extLst>
              <a:ext uri="{FF2B5EF4-FFF2-40B4-BE49-F238E27FC236}">
                <a16:creationId xmlns:a16="http://schemas.microsoft.com/office/drawing/2014/main" id="{CD3DE00F-6A6A-4441-91F8-F12493FF8873}"/>
              </a:ext>
            </a:extLst>
          </p:cNvPr>
          <p:cNvCxnSpPr>
            <a:cxnSpLocks/>
          </p:cNvCxnSpPr>
          <p:nvPr/>
        </p:nvCxnSpPr>
        <p:spPr>
          <a:xfrm flipH="1" flipV="1">
            <a:off x="1953254" y="5006109"/>
            <a:ext cx="39136" cy="2863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Прямая соединительная линия 12">
            <a:extLst>
              <a:ext uri="{FF2B5EF4-FFF2-40B4-BE49-F238E27FC236}">
                <a16:creationId xmlns:a16="http://schemas.microsoft.com/office/drawing/2014/main" id="{D2FA9EFE-11B5-BA43-BB86-0D39CB5C5E3A}"/>
              </a:ext>
            </a:extLst>
          </p:cNvPr>
          <p:cNvCxnSpPr/>
          <p:nvPr/>
        </p:nvCxnSpPr>
        <p:spPr>
          <a:xfrm flipH="1" flipV="1">
            <a:off x="4013202" y="4492105"/>
            <a:ext cx="78272" cy="2493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Прямая соединительная линия 13">
            <a:extLst>
              <a:ext uri="{FF2B5EF4-FFF2-40B4-BE49-F238E27FC236}">
                <a16:creationId xmlns:a16="http://schemas.microsoft.com/office/drawing/2014/main" id="{66354D93-7EA9-6E43-A273-749C471195D1}"/>
              </a:ext>
            </a:extLst>
          </p:cNvPr>
          <p:cNvCxnSpPr/>
          <p:nvPr/>
        </p:nvCxnSpPr>
        <p:spPr>
          <a:xfrm flipH="1" flipV="1">
            <a:off x="5502597" y="4187498"/>
            <a:ext cx="78272" cy="2493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Прямая соединительная линия 14">
            <a:extLst>
              <a:ext uri="{FF2B5EF4-FFF2-40B4-BE49-F238E27FC236}">
                <a16:creationId xmlns:a16="http://schemas.microsoft.com/office/drawing/2014/main" id="{4675445D-5572-074E-B7A0-93E48ED9C23F}"/>
              </a:ext>
            </a:extLst>
          </p:cNvPr>
          <p:cNvCxnSpPr/>
          <p:nvPr/>
        </p:nvCxnSpPr>
        <p:spPr>
          <a:xfrm flipH="1" flipV="1">
            <a:off x="6871854" y="3889627"/>
            <a:ext cx="78272" cy="24938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2280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9B0BEDB-9774-4E17-9A6B-DBCF6A1F528F}"/>
              </a:ext>
            </a:extLst>
          </p:cNvPr>
          <p:cNvSpPr>
            <a:spLocks noGrp="1"/>
          </p:cNvSpPr>
          <p:nvPr>
            <p:ph type="title"/>
          </p:nvPr>
        </p:nvSpPr>
        <p:spPr>
          <a:xfrm>
            <a:off x="400050" y="197785"/>
            <a:ext cx="11025505" cy="983316"/>
          </a:xfrm>
        </p:spPr>
        <p:txBody>
          <a:bodyPr>
            <a:normAutofit/>
          </a:bodyPr>
          <a:lstStyle/>
          <a:p>
            <a:r>
              <a:rPr lang="en-US" b="1" dirty="0"/>
              <a:t>Time Series Models. </a:t>
            </a:r>
            <a:r>
              <a:rPr lang="en-US" altLang="en-US" b="1" dirty="0"/>
              <a:t>Notes</a:t>
            </a:r>
            <a:endParaRPr lang="en-US" b="1" dirty="0"/>
          </a:p>
        </p:txBody>
      </p:sp>
      <mc:AlternateContent xmlns:mc="http://schemas.openxmlformats.org/markup-compatibility/2006">
        <mc:Choice xmlns:a14="http://schemas.microsoft.com/office/drawing/2010/main" Requires="a14">
          <p:sp>
            <p:nvSpPr>
              <p:cNvPr id="3" name="Объект 2">
                <a:extLst>
                  <a:ext uri="{FF2B5EF4-FFF2-40B4-BE49-F238E27FC236}">
                    <a16:creationId xmlns:a16="http://schemas.microsoft.com/office/drawing/2014/main" id="{4CDB8E57-5CA8-497C-990E-C304F4FBE710}"/>
                  </a:ext>
                </a:extLst>
              </p:cNvPr>
              <p:cNvSpPr>
                <a:spLocks noGrp="1"/>
              </p:cNvSpPr>
              <p:nvPr>
                <p:ph idx="1"/>
              </p:nvPr>
            </p:nvSpPr>
            <p:spPr>
              <a:xfrm>
                <a:off x="257175" y="1057277"/>
                <a:ext cx="11534775" cy="5694268"/>
              </a:xfrm>
            </p:spPr>
            <p:txBody>
              <a:bodyPr>
                <a:noAutofit/>
              </a:bodyPr>
              <a:lstStyle/>
              <a:p>
                <a:pPr eaLnBrk="0" fontAlgn="base" hangingPunct="0">
                  <a:lnSpc>
                    <a:spcPct val="100000"/>
                  </a:lnSpc>
                  <a:spcBef>
                    <a:spcPct val="0"/>
                  </a:spcBef>
                  <a:spcAft>
                    <a:spcPct val="0"/>
                  </a:spcAft>
                </a:pPr>
                <a:r>
                  <a:rPr lang="en-US" altLang="en-US" sz="1800" dirty="0">
                    <a:latin typeface="Open Sans"/>
                  </a:rPr>
                  <a:t>In some cases you may also meet multiplicative model of time series</a:t>
                </a:r>
              </a:p>
              <a:p>
                <a:pPr marL="0" lvl="0" indent="0" eaLnBrk="0" fontAlgn="base" hangingPunct="0">
                  <a:lnSpc>
                    <a:spcPct val="100000"/>
                  </a:lnSpc>
                  <a:spcBef>
                    <a:spcPct val="0"/>
                  </a:spcBef>
                  <a:spcAft>
                    <a:spcPct val="0"/>
                  </a:spcAft>
                  <a:buNone/>
                </a:pPr>
                <a14:m>
                  <m:oMathPara xmlns:m="http://schemas.openxmlformats.org/officeDocument/2006/math">
                    <m:oMathParaPr>
                      <m:jc m:val="centerGroup"/>
                    </m:oMathParaPr>
                    <m:oMath xmlns:m="http://schemas.openxmlformats.org/officeDocument/2006/math">
                      <m:r>
                        <a:rPr lang="en-US" altLang="en-US" sz="1800" i="1" dirty="0">
                          <a:latin typeface="Cambria Math" panose="02040503050406030204" pitchFamily="18" charset="0"/>
                        </a:rPr>
                        <m:t>𝑦</m:t>
                      </m:r>
                      <m:d>
                        <m:dPr>
                          <m:ctrlPr>
                            <a:rPr lang="en-US" altLang="en-US" sz="1800" i="1" dirty="0">
                              <a:latin typeface="Cambria Math" panose="02040503050406030204" pitchFamily="18" charset="0"/>
                            </a:rPr>
                          </m:ctrlPr>
                        </m:dPr>
                        <m:e>
                          <m:r>
                            <a:rPr lang="en-US" altLang="en-US" sz="1800" i="1" dirty="0">
                              <a:latin typeface="Cambria Math" panose="02040503050406030204" pitchFamily="18" charset="0"/>
                            </a:rPr>
                            <m:t>𝑡</m:t>
                          </m:r>
                        </m:e>
                      </m:d>
                      <m:r>
                        <a:rPr lang="en-US" altLang="en-US" sz="1800" i="1" dirty="0">
                          <a:latin typeface="Cambria Math" panose="02040503050406030204" pitchFamily="18" charset="0"/>
                        </a:rPr>
                        <m:t>= </m:t>
                      </m:r>
                      <m:r>
                        <a:rPr lang="en-US" altLang="en-US" sz="1800" i="1" dirty="0">
                          <a:latin typeface="Cambria Math" panose="02040503050406030204" pitchFamily="18" charset="0"/>
                        </a:rPr>
                        <m:t>𝑡𝑟𝑒𝑛𝑑</m:t>
                      </m:r>
                      <m:d>
                        <m:dPr>
                          <m:ctrlPr>
                            <a:rPr lang="en-US" altLang="en-US" sz="1800" i="1" dirty="0">
                              <a:latin typeface="Cambria Math" panose="02040503050406030204" pitchFamily="18" charset="0"/>
                            </a:rPr>
                          </m:ctrlPr>
                        </m:dPr>
                        <m:e>
                          <m:r>
                            <a:rPr lang="en-US" altLang="en-US" sz="1800" i="1" dirty="0">
                              <a:latin typeface="Cambria Math" panose="02040503050406030204" pitchFamily="18" charset="0"/>
                            </a:rPr>
                            <m:t>𝑡</m:t>
                          </m:r>
                        </m:e>
                      </m:d>
                      <m:r>
                        <a:rPr lang="en-US" altLang="en-US" sz="1800" i="1" dirty="0">
                          <a:latin typeface="Cambria Math" panose="02040503050406030204" pitchFamily="18" charset="0"/>
                        </a:rPr>
                        <m:t>⋅ </m:t>
                      </m:r>
                      <m:r>
                        <a:rPr lang="en-US" altLang="en-US" sz="1800" i="1" dirty="0">
                          <a:latin typeface="Cambria Math" panose="02040503050406030204" pitchFamily="18" charset="0"/>
                        </a:rPr>
                        <m:t>𝑠𝑒𝑎𝑠𝑜𝑛𝑎𝑙</m:t>
                      </m:r>
                      <m:d>
                        <m:dPr>
                          <m:ctrlPr>
                            <a:rPr lang="en-US" altLang="en-US" sz="1800" i="1" dirty="0">
                              <a:latin typeface="Cambria Math" panose="02040503050406030204" pitchFamily="18" charset="0"/>
                            </a:rPr>
                          </m:ctrlPr>
                        </m:dPr>
                        <m:e>
                          <m:r>
                            <a:rPr lang="en-US" altLang="en-US" sz="1800" i="1" dirty="0">
                              <a:latin typeface="Cambria Math" panose="02040503050406030204" pitchFamily="18" charset="0"/>
                            </a:rPr>
                            <m:t>𝑡</m:t>
                          </m:r>
                        </m:e>
                      </m:d>
                      <m:r>
                        <a:rPr lang="en-US" altLang="en-US" sz="1800" i="1" dirty="0">
                          <a:latin typeface="Cambria Math" panose="02040503050406030204" pitchFamily="18" charset="0"/>
                        </a:rPr>
                        <m:t>⋅ </m:t>
                      </m:r>
                      <m:r>
                        <a:rPr lang="en-US" altLang="en-US" sz="1800" i="1" dirty="0">
                          <a:latin typeface="Cambria Math" panose="02040503050406030204" pitchFamily="18" charset="0"/>
                        </a:rPr>
                        <m:t>𝑐𝑦𝑐𝑙𝑖𝑐</m:t>
                      </m:r>
                      <m:d>
                        <m:dPr>
                          <m:ctrlPr>
                            <a:rPr lang="en-US" altLang="en-US" sz="1800" i="1" dirty="0">
                              <a:latin typeface="Cambria Math" panose="02040503050406030204" pitchFamily="18" charset="0"/>
                            </a:rPr>
                          </m:ctrlPr>
                        </m:dPr>
                        <m:e>
                          <m:r>
                            <a:rPr lang="en-US" altLang="en-US" sz="1800" i="1" dirty="0">
                              <a:latin typeface="Cambria Math" panose="02040503050406030204" pitchFamily="18" charset="0"/>
                            </a:rPr>
                            <m:t>𝑡</m:t>
                          </m:r>
                        </m:e>
                      </m:d>
                      <m:r>
                        <a:rPr lang="en-US" altLang="en-US" sz="1800" i="1" dirty="0">
                          <a:latin typeface="Cambria Math" panose="02040503050406030204" pitchFamily="18" charset="0"/>
                        </a:rPr>
                        <m:t>⋅</m:t>
                      </m:r>
                      <m:r>
                        <a:rPr lang="en-US" altLang="en-US" sz="1800" i="1" dirty="0">
                          <a:latin typeface="Cambria Math" panose="02040503050406030204" pitchFamily="18" charset="0"/>
                        </a:rPr>
                        <m:t>𝑛𝑜𝑖𝑠𝑒</m:t>
                      </m:r>
                      <m:r>
                        <a:rPr lang="en-US" altLang="en-US" sz="1800" i="1" dirty="0">
                          <a:latin typeface="Cambria Math" panose="02040503050406030204" pitchFamily="18" charset="0"/>
                        </a:rPr>
                        <m:t>(</m:t>
                      </m:r>
                      <m:r>
                        <a:rPr lang="en-US" altLang="en-US" sz="1800" i="1" dirty="0">
                          <a:latin typeface="Cambria Math" panose="02040503050406030204" pitchFamily="18" charset="0"/>
                        </a:rPr>
                        <m:t>𝑡</m:t>
                      </m:r>
                      <m:r>
                        <a:rPr lang="en-US" altLang="en-US" sz="1800" i="1" dirty="0">
                          <a:latin typeface="Cambria Math" panose="02040503050406030204" pitchFamily="18" charset="0"/>
                        </a:rPr>
                        <m:t>)</m:t>
                      </m:r>
                    </m:oMath>
                  </m:oMathPara>
                </a14:m>
                <a:endParaRPr lang="en-US" altLang="en-US" sz="1800" dirty="0">
                  <a:latin typeface="Open Sans"/>
                </a:endParaRPr>
              </a:p>
              <a:p>
                <a:pPr lvl="1" eaLnBrk="0" fontAlgn="base" hangingPunct="0">
                  <a:lnSpc>
                    <a:spcPct val="100000"/>
                  </a:lnSpc>
                  <a:spcBef>
                    <a:spcPct val="0"/>
                  </a:spcBef>
                  <a:spcAft>
                    <a:spcPct val="0"/>
                  </a:spcAft>
                </a:pPr>
                <a:r>
                  <a:rPr lang="en-US" altLang="en-US" sz="1800" dirty="0">
                    <a:latin typeface="Open Sans"/>
                  </a:rPr>
                  <a:t>in opposite to multiplicative model the above one can be called additive model.</a:t>
                </a:r>
              </a:p>
              <a:p>
                <a:pPr eaLnBrk="0" fontAlgn="base" hangingPunct="0">
                  <a:lnSpc>
                    <a:spcPct val="100000"/>
                  </a:lnSpc>
                  <a:spcBef>
                    <a:spcPct val="0"/>
                  </a:spcBef>
                  <a:spcAft>
                    <a:spcPct val="0"/>
                  </a:spcAft>
                </a:pPr>
                <a:r>
                  <a:rPr kumimoji="0" lang="en-US" altLang="en-US" sz="2000" b="0" i="0" u="none" strike="noStrike" cap="none" normalizeH="0" baseline="0" dirty="0">
                    <a:ln>
                      <a:noFill/>
                    </a:ln>
                    <a:solidFill>
                      <a:schemeClr val="tx1"/>
                    </a:solidFill>
                    <a:effectLst/>
                    <a:latin typeface="Open Sans"/>
                  </a:rPr>
                  <a:t>In general any time series mode can be simulated as combination of a several multiplicative model and additive models, for instance</a:t>
                </a:r>
              </a:p>
              <a:p>
                <a:pPr marL="0" lvl="0" indent="0" eaLnBrk="0" fontAlgn="base" hangingPunct="0">
                  <a:lnSpc>
                    <a:spcPct val="100000"/>
                  </a:lnSpc>
                  <a:spcBef>
                    <a:spcPct val="0"/>
                  </a:spcBef>
                  <a:spcAft>
                    <a:spcPct val="0"/>
                  </a:spcAft>
                  <a:buNone/>
                </a:pPr>
                <a14:m>
                  <m:oMathPara xmlns:m="http://schemas.openxmlformats.org/officeDocument/2006/math">
                    <m:oMathParaPr>
                      <m:jc m:val="centerGroup"/>
                    </m:oMathParaPr>
                    <m:oMath xmlns:m="http://schemas.openxmlformats.org/officeDocument/2006/math">
                      <m:r>
                        <a:rPr kumimoji="0" lang="en-US" altLang="en-US" sz="2000" b="0" i="1" u="none" strike="noStrike" cap="none" normalizeH="0" baseline="0" dirty="0" smtClean="0">
                          <a:ln>
                            <a:noFill/>
                          </a:ln>
                          <a:solidFill>
                            <a:schemeClr val="tx1"/>
                          </a:solidFill>
                          <a:effectLst/>
                          <a:latin typeface="Cambria Math" panose="02040503050406030204" pitchFamily="18" charset="0"/>
                        </a:rPr>
                        <m:t>𝑦</m:t>
                      </m:r>
                      <m:d>
                        <m:dPr>
                          <m:ctrlPr>
                            <a:rPr kumimoji="0" lang="en-US" altLang="en-US" sz="2000" b="0" i="1" u="none" strike="noStrike" cap="none" normalizeH="0" baseline="0" dirty="0" smtClean="0">
                              <a:ln>
                                <a:noFill/>
                              </a:ln>
                              <a:solidFill>
                                <a:schemeClr val="tx1"/>
                              </a:solidFill>
                              <a:effectLst/>
                              <a:latin typeface="Cambria Math" panose="02040503050406030204" pitchFamily="18" charset="0"/>
                            </a:rPr>
                          </m:ctrlPr>
                        </m:dPr>
                        <m:e>
                          <m:r>
                            <a:rPr kumimoji="0" lang="en-US" altLang="en-US" sz="2000" b="0" i="1" u="none" strike="noStrike" cap="none" normalizeH="0" baseline="0" dirty="0" smtClean="0">
                              <a:ln>
                                <a:noFill/>
                              </a:ln>
                              <a:solidFill>
                                <a:schemeClr val="tx1"/>
                              </a:solidFill>
                              <a:effectLst/>
                              <a:latin typeface="Cambria Math" panose="02040503050406030204" pitchFamily="18" charset="0"/>
                            </a:rPr>
                            <m:t>𝑡</m:t>
                          </m:r>
                        </m:e>
                      </m:d>
                      <m:r>
                        <a:rPr kumimoji="0" lang="en-US" altLang="en-US" sz="2000" b="0" i="1" u="none" strike="noStrike" cap="none" normalizeH="0" baseline="0" dirty="0" smtClean="0">
                          <a:ln>
                            <a:noFill/>
                          </a:ln>
                          <a:solidFill>
                            <a:schemeClr val="tx1"/>
                          </a:solidFill>
                          <a:effectLst/>
                          <a:latin typeface="Cambria Math" panose="02040503050406030204" pitchFamily="18" charset="0"/>
                        </a:rPr>
                        <m:t>= </m:t>
                      </m:r>
                      <m:sSub>
                        <m:sSubPr>
                          <m:ctrlPr>
                            <a:rPr kumimoji="0" lang="en-US" altLang="en-US" sz="2000" b="0" i="1" u="none" strike="noStrike" cap="none" normalizeH="0" baseline="0" dirty="0" smtClean="0">
                              <a:ln>
                                <a:noFill/>
                              </a:ln>
                              <a:solidFill>
                                <a:schemeClr val="tx1"/>
                              </a:solidFill>
                              <a:effectLst/>
                              <a:latin typeface="Cambria Math" panose="02040503050406030204" pitchFamily="18" charset="0"/>
                            </a:rPr>
                          </m:ctrlPr>
                        </m:sSubPr>
                        <m:e>
                          <m:r>
                            <a:rPr kumimoji="0" lang="en-US" altLang="en-US" sz="2000" b="0" i="1" u="none" strike="noStrike" cap="none" normalizeH="0" baseline="0" dirty="0" smtClean="0">
                              <a:ln>
                                <a:noFill/>
                              </a:ln>
                              <a:solidFill>
                                <a:schemeClr val="tx1"/>
                              </a:solidFill>
                              <a:effectLst/>
                              <a:latin typeface="Cambria Math" panose="02040503050406030204" pitchFamily="18" charset="0"/>
                            </a:rPr>
                            <m:t>𝑎</m:t>
                          </m:r>
                        </m:e>
                        <m:sub>
                          <m:r>
                            <a:rPr kumimoji="0" lang="en-US" altLang="en-US" sz="2000" b="0" i="1" u="none" strike="noStrike" cap="none" normalizeH="0" baseline="0" dirty="0" smtClean="0">
                              <a:ln>
                                <a:noFill/>
                              </a:ln>
                              <a:solidFill>
                                <a:schemeClr val="tx1"/>
                              </a:solidFill>
                              <a:effectLst/>
                              <a:latin typeface="Cambria Math" panose="02040503050406030204" pitchFamily="18" charset="0"/>
                            </a:rPr>
                            <m:t>0</m:t>
                          </m:r>
                        </m:sub>
                      </m:sSub>
                      <m:r>
                        <a:rPr kumimoji="0" lang="en-US" altLang="en-US" sz="2000" b="0" i="1" u="none" strike="noStrike" cap="none" normalizeH="0" baseline="0" dirty="0" smtClean="0">
                          <a:ln>
                            <a:noFill/>
                          </a:ln>
                          <a:solidFill>
                            <a:schemeClr val="tx1"/>
                          </a:solidFill>
                          <a:effectLst/>
                          <a:latin typeface="Cambria Math" panose="02040503050406030204" pitchFamily="18" charset="0"/>
                        </a:rPr>
                        <m:t> + </m:t>
                      </m:r>
                      <m:d>
                        <m:dPr>
                          <m:ctrlPr>
                            <a:rPr kumimoji="0" lang="en-US" altLang="en-US" sz="2000" b="0" i="1" u="none" strike="noStrike" cap="none" normalizeH="0" baseline="0" dirty="0" smtClean="0">
                              <a:ln>
                                <a:noFill/>
                              </a:ln>
                              <a:solidFill>
                                <a:schemeClr val="tx1"/>
                              </a:solidFill>
                              <a:effectLst/>
                              <a:latin typeface="Cambria Math" panose="02040503050406030204" pitchFamily="18" charset="0"/>
                            </a:rPr>
                          </m:ctrlPr>
                        </m:dPr>
                        <m:e>
                          <m:r>
                            <a:rPr kumimoji="0" lang="en-US" altLang="en-US" sz="2000" b="0" i="1" u="none" strike="noStrike" cap="none" normalizeH="0" baseline="0" dirty="0" smtClean="0">
                              <a:ln>
                                <a:noFill/>
                              </a:ln>
                              <a:solidFill>
                                <a:schemeClr val="tx1"/>
                              </a:solidFill>
                              <a:effectLst/>
                              <a:latin typeface="Cambria Math" panose="02040503050406030204" pitchFamily="18" charset="0"/>
                            </a:rPr>
                            <m:t>𝑡𝑟𝑒𝑛𝑑</m:t>
                          </m:r>
                          <m:d>
                            <m:dPr>
                              <m:ctrlPr>
                                <a:rPr kumimoji="0" lang="en-US" altLang="en-US" sz="2000" b="0" i="1" u="none" strike="noStrike" cap="none" normalizeH="0" baseline="0" dirty="0" smtClean="0">
                                  <a:ln>
                                    <a:noFill/>
                                  </a:ln>
                                  <a:solidFill>
                                    <a:schemeClr val="tx1"/>
                                  </a:solidFill>
                                  <a:effectLst/>
                                  <a:latin typeface="Cambria Math" panose="02040503050406030204" pitchFamily="18" charset="0"/>
                                </a:rPr>
                              </m:ctrlPr>
                            </m:dPr>
                            <m:e>
                              <m:r>
                                <a:rPr kumimoji="0" lang="en-US" altLang="en-US" sz="2000" b="0" i="1" u="none" strike="noStrike" cap="none" normalizeH="0" baseline="0" dirty="0" smtClean="0">
                                  <a:ln>
                                    <a:noFill/>
                                  </a:ln>
                                  <a:solidFill>
                                    <a:schemeClr val="tx1"/>
                                  </a:solidFill>
                                  <a:effectLst/>
                                  <a:latin typeface="Cambria Math" panose="02040503050406030204" pitchFamily="18" charset="0"/>
                                </a:rPr>
                                <m:t>𝑡</m:t>
                              </m:r>
                            </m:e>
                          </m:d>
                          <m:r>
                            <a:rPr kumimoji="0" lang="en-US" altLang="en-US" sz="2000" b="0" i="1" u="none" strike="noStrike" cap="none" normalizeH="0" baseline="0" dirty="0" smtClean="0">
                              <a:ln>
                                <a:noFill/>
                              </a:ln>
                              <a:solidFill>
                                <a:schemeClr val="tx1"/>
                              </a:solidFill>
                              <a:effectLst/>
                              <a:latin typeface="Cambria Math" panose="02040503050406030204" pitchFamily="18" charset="0"/>
                            </a:rPr>
                            <m:t>⋅ </m:t>
                          </m:r>
                          <m:r>
                            <a:rPr kumimoji="0" lang="en-US" altLang="en-US" sz="2000" b="0" i="1" u="none" strike="noStrike" cap="none" normalizeH="0" baseline="0" dirty="0" smtClean="0">
                              <a:ln>
                                <a:noFill/>
                              </a:ln>
                              <a:solidFill>
                                <a:schemeClr val="tx1"/>
                              </a:solidFill>
                              <a:effectLst/>
                              <a:latin typeface="Cambria Math" panose="02040503050406030204" pitchFamily="18" charset="0"/>
                            </a:rPr>
                            <m:t>𝑐𝑦𝑐𝑙𝑖𝑐</m:t>
                          </m:r>
                          <m:d>
                            <m:dPr>
                              <m:ctrlPr>
                                <a:rPr kumimoji="0" lang="en-US" altLang="en-US" sz="2000" b="0" i="1" u="none" strike="noStrike" cap="none" normalizeH="0" baseline="0" dirty="0" smtClean="0">
                                  <a:ln>
                                    <a:noFill/>
                                  </a:ln>
                                  <a:solidFill>
                                    <a:schemeClr val="tx1"/>
                                  </a:solidFill>
                                  <a:effectLst/>
                                  <a:latin typeface="Cambria Math" panose="02040503050406030204" pitchFamily="18" charset="0"/>
                                </a:rPr>
                              </m:ctrlPr>
                            </m:dPr>
                            <m:e>
                              <m:r>
                                <a:rPr kumimoji="0" lang="en-US" altLang="en-US" sz="2000" b="0" i="1" u="none" strike="noStrike" cap="none" normalizeH="0" baseline="0" dirty="0" smtClean="0">
                                  <a:ln>
                                    <a:noFill/>
                                  </a:ln>
                                  <a:solidFill>
                                    <a:schemeClr val="tx1"/>
                                  </a:solidFill>
                                  <a:effectLst/>
                                  <a:latin typeface="Cambria Math" panose="02040503050406030204" pitchFamily="18" charset="0"/>
                                </a:rPr>
                                <m:t>𝑡</m:t>
                              </m:r>
                            </m:e>
                          </m:d>
                          <m:r>
                            <a:rPr kumimoji="0" lang="en-US" altLang="en-US" sz="2000" b="0" i="1" u="none" strike="noStrike" cap="none" normalizeH="0" baseline="0" dirty="0" smtClean="0">
                              <a:ln>
                                <a:noFill/>
                              </a:ln>
                              <a:solidFill>
                                <a:schemeClr val="tx1"/>
                              </a:solidFill>
                              <a:effectLst/>
                              <a:latin typeface="Cambria Math" panose="02040503050406030204" pitchFamily="18" charset="0"/>
                            </a:rPr>
                            <m:t>+ </m:t>
                          </m:r>
                          <m:r>
                            <a:rPr kumimoji="0" lang="en-US" altLang="en-US" sz="2000" b="0" i="1" u="none" strike="noStrike" cap="none" normalizeH="0" baseline="0" dirty="0" smtClean="0">
                              <a:ln>
                                <a:noFill/>
                              </a:ln>
                              <a:solidFill>
                                <a:schemeClr val="tx1"/>
                              </a:solidFill>
                              <a:effectLst/>
                              <a:latin typeface="Cambria Math" panose="02040503050406030204" pitchFamily="18" charset="0"/>
                            </a:rPr>
                            <m:t>𝑠𝑒𝑎𝑠𝑜𝑛𝑎</m:t>
                          </m:r>
                          <m:sSub>
                            <m:sSubPr>
                              <m:ctrlPr>
                                <a:rPr kumimoji="0" lang="en-US" altLang="en-US" sz="2000" b="0" i="1" u="none" strike="noStrike" cap="none" normalizeH="0" baseline="0" dirty="0" smtClean="0">
                                  <a:ln>
                                    <a:noFill/>
                                  </a:ln>
                                  <a:solidFill>
                                    <a:schemeClr val="tx1"/>
                                  </a:solidFill>
                                  <a:effectLst/>
                                  <a:latin typeface="Cambria Math" panose="02040503050406030204" pitchFamily="18" charset="0"/>
                                </a:rPr>
                              </m:ctrlPr>
                            </m:sSubPr>
                            <m:e>
                              <m:r>
                                <a:rPr kumimoji="0" lang="en-US" altLang="en-US" sz="2000" b="0" i="1" u="none" strike="noStrike" cap="none" normalizeH="0" baseline="0" dirty="0" smtClean="0">
                                  <a:ln>
                                    <a:noFill/>
                                  </a:ln>
                                  <a:solidFill>
                                    <a:schemeClr val="tx1"/>
                                  </a:solidFill>
                                  <a:effectLst/>
                                  <a:latin typeface="Cambria Math" panose="02040503050406030204" pitchFamily="18" charset="0"/>
                                </a:rPr>
                                <m:t>𝑙</m:t>
                              </m:r>
                            </m:e>
                            <m:sub>
                              <m:r>
                                <a:rPr kumimoji="0" lang="en-US" altLang="en-US" sz="2000" b="0" i="1" u="none" strike="noStrike" cap="none" normalizeH="0" baseline="0" dirty="0" smtClean="0">
                                  <a:ln>
                                    <a:noFill/>
                                  </a:ln>
                                  <a:solidFill>
                                    <a:schemeClr val="tx1"/>
                                  </a:solidFill>
                                  <a:effectLst/>
                                  <a:latin typeface="Cambria Math" panose="02040503050406030204" pitchFamily="18" charset="0"/>
                                </a:rPr>
                                <m:t>1</m:t>
                              </m:r>
                            </m:sub>
                          </m:sSub>
                          <m:d>
                            <m:dPr>
                              <m:ctrlPr>
                                <a:rPr kumimoji="0" lang="en-US" altLang="en-US" sz="2000" b="0" i="1" u="none" strike="noStrike" cap="none" normalizeH="0" baseline="0" dirty="0" smtClean="0">
                                  <a:ln>
                                    <a:noFill/>
                                  </a:ln>
                                  <a:solidFill>
                                    <a:schemeClr val="tx1"/>
                                  </a:solidFill>
                                  <a:effectLst/>
                                  <a:latin typeface="Cambria Math" panose="02040503050406030204" pitchFamily="18" charset="0"/>
                                </a:rPr>
                              </m:ctrlPr>
                            </m:dPr>
                            <m:e>
                              <m:r>
                                <a:rPr kumimoji="0" lang="en-US" altLang="en-US" sz="2000" b="0" i="1" u="none" strike="noStrike" cap="none" normalizeH="0" baseline="0" dirty="0" smtClean="0">
                                  <a:ln>
                                    <a:noFill/>
                                  </a:ln>
                                  <a:solidFill>
                                    <a:schemeClr val="tx1"/>
                                  </a:solidFill>
                                  <a:effectLst/>
                                  <a:latin typeface="Cambria Math" panose="02040503050406030204" pitchFamily="18" charset="0"/>
                                </a:rPr>
                                <m:t>𝑡</m:t>
                              </m:r>
                            </m:e>
                          </m:d>
                        </m:e>
                      </m:d>
                      <m:r>
                        <a:rPr kumimoji="0" lang="en-US" altLang="en-US" sz="2000" b="0" i="1" u="none" strike="noStrike" cap="none" normalizeH="0" baseline="0" dirty="0" smtClean="0">
                          <a:ln>
                            <a:noFill/>
                          </a:ln>
                          <a:solidFill>
                            <a:schemeClr val="tx1"/>
                          </a:solidFill>
                          <a:effectLst/>
                          <a:latin typeface="Cambria Math" panose="02040503050406030204" pitchFamily="18" charset="0"/>
                        </a:rPr>
                        <m:t>⋅ </m:t>
                      </m:r>
                      <m:r>
                        <a:rPr kumimoji="0" lang="en-US" altLang="en-US" sz="2000" b="0" i="1" u="none" strike="noStrike" cap="none" normalizeH="0" baseline="0" dirty="0" smtClean="0">
                          <a:ln>
                            <a:noFill/>
                          </a:ln>
                          <a:solidFill>
                            <a:schemeClr val="tx1"/>
                          </a:solidFill>
                          <a:effectLst/>
                          <a:latin typeface="Cambria Math" panose="02040503050406030204" pitchFamily="18" charset="0"/>
                        </a:rPr>
                        <m:t>𝑠𝑒𝑎𝑠𝑜𝑛𝑎</m:t>
                      </m:r>
                      <m:sSub>
                        <m:sSubPr>
                          <m:ctrlPr>
                            <a:rPr kumimoji="0" lang="en-US" altLang="en-US" sz="2000" b="0" i="1" u="none" strike="noStrike" cap="none" normalizeH="0" baseline="0" dirty="0" smtClean="0">
                              <a:ln>
                                <a:noFill/>
                              </a:ln>
                              <a:solidFill>
                                <a:schemeClr val="tx1"/>
                              </a:solidFill>
                              <a:effectLst/>
                              <a:latin typeface="Cambria Math" panose="02040503050406030204" pitchFamily="18" charset="0"/>
                            </a:rPr>
                          </m:ctrlPr>
                        </m:sSubPr>
                        <m:e>
                          <m:r>
                            <a:rPr kumimoji="0" lang="en-US" altLang="en-US" sz="2000" b="0" i="1" u="none" strike="noStrike" cap="none" normalizeH="0" baseline="0" dirty="0" smtClean="0">
                              <a:ln>
                                <a:noFill/>
                              </a:ln>
                              <a:solidFill>
                                <a:schemeClr val="tx1"/>
                              </a:solidFill>
                              <a:effectLst/>
                              <a:latin typeface="Cambria Math" panose="02040503050406030204" pitchFamily="18" charset="0"/>
                            </a:rPr>
                            <m:t>𝑙</m:t>
                          </m:r>
                        </m:e>
                        <m:sub>
                          <m:r>
                            <a:rPr kumimoji="0" lang="en-US" altLang="en-US" sz="2000" b="0" i="1" u="none" strike="noStrike" cap="none" normalizeH="0" baseline="0" dirty="0" smtClean="0">
                              <a:ln>
                                <a:noFill/>
                              </a:ln>
                              <a:solidFill>
                                <a:schemeClr val="tx1"/>
                              </a:solidFill>
                              <a:effectLst/>
                              <a:latin typeface="Cambria Math" panose="02040503050406030204" pitchFamily="18" charset="0"/>
                            </a:rPr>
                            <m:t>2</m:t>
                          </m:r>
                        </m:sub>
                      </m:sSub>
                      <m:r>
                        <a:rPr kumimoji="0" lang="en-US" altLang="en-US" sz="2000" b="0" i="1" u="none" strike="noStrike" cap="none" normalizeH="0" baseline="0" dirty="0" smtClean="0">
                          <a:ln>
                            <a:noFill/>
                          </a:ln>
                          <a:solidFill>
                            <a:schemeClr val="tx1"/>
                          </a:solidFill>
                          <a:effectLst/>
                          <a:latin typeface="Cambria Math" panose="02040503050406030204" pitchFamily="18" charset="0"/>
                        </a:rPr>
                        <m:t>(</m:t>
                      </m:r>
                      <m:r>
                        <a:rPr kumimoji="0" lang="en-US" altLang="en-US" sz="2000" b="0" i="1" u="none" strike="noStrike" cap="none" normalizeH="0" baseline="0" dirty="0" smtClean="0">
                          <a:ln>
                            <a:noFill/>
                          </a:ln>
                          <a:solidFill>
                            <a:schemeClr val="tx1"/>
                          </a:solidFill>
                          <a:effectLst/>
                          <a:latin typeface="Cambria Math" panose="02040503050406030204" pitchFamily="18" charset="0"/>
                        </a:rPr>
                        <m:t>𝑡</m:t>
                      </m:r>
                      <m:r>
                        <a:rPr kumimoji="0" lang="en-US" altLang="en-US" sz="2000" b="0" i="1" u="none" strike="noStrike" cap="none" normalizeH="0" baseline="0" dirty="0" smtClean="0">
                          <a:ln>
                            <a:noFill/>
                          </a:ln>
                          <a:solidFill>
                            <a:schemeClr val="tx1"/>
                          </a:solidFill>
                          <a:effectLst/>
                          <a:latin typeface="Cambria Math" panose="02040503050406030204" pitchFamily="18" charset="0"/>
                        </a:rPr>
                        <m:t>) + </m:t>
                      </m:r>
                      <m:r>
                        <a:rPr kumimoji="0" lang="en-US" altLang="en-US" sz="2000" b="0" i="1" u="none" strike="noStrike" cap="none" normalizeH="0" baseline="0" dirty="0" smtClean="0">
                          <a:ln>
                            <a:noFill/>
                          </a:ln>
                          <a:solidFill>
                            <a:schemeClr val="tx1"/>
                          </a:solidFill>
                          <a:effectLst/>
                          <a:latin typeface="Cambria Math" panose="02040503050406030204" pitchFamily="18" charset="0"/>
                        </a:rPr>
                        <m:t>𝑛𝑜𝑖𝑠𝑒</m:t>
                      </m:r>
                      <m:r>
                        <a:rPr kumimoji="0" lang="en-US" altLang="en-US" sz="2000" b="0" i="1" u="none" strike="noStrike" cap="none" normalizeH="0" baseline="0" dirty="0" smtClean="0">
                          <a:ln>
                            <a:noFill/>
                          </a:ln>
                          <a:solidFill>
                            <a:schemeClr val="tx1"/>
                          </a:solidFill>
                          <a:effectLst/>
                          <a:latin typeface="Cambria Math" panose="02040503050406030204" pitchFamily="18" charset="0"/>
                        </a:rPr>
                        <m:t>(</m:t>
                      </m:r>
                      <m:r>
                        <a:rPr kumimoji="0" lang="en-US" altLang="en-US" sz="2000" b="0" i="1" u="none" strike="noStrike" cap="none" normalizeH="0" baseline="0" dirty="0" smtClean="0">
                          <a:ln>
                            <a:noFill/>
                          </a:ln>
                          <a:solidFill>
                            <a:schemeClr val="tx1"/>
                          </a:solidFill>
                          <a:effectLst/>
                          <a:latin typeface="Cambria Math" panose="02040503050406030204" pitchFamily="18" charset="0"/>
                        </a:rPr>
                        <m:t>𝑡</m:t>
                      </m:r>
                      <m:r>
                        <a:rPr kumimoji="0" lang="en-US" altLang="en-US" sz="2000" b="0" i="1" u="none" strike="noStrike" cap="none" normalizeH="0" baseline="0" dirty="0" smtClean="0">
                          <a:ln>
                            <a:noFill/>
                          </a:ln>
                          <a:solidFill>
                            <a:schemeClr val="tx1"/>
                          </a:solidFill>
                          <a:effectLst/>
                          <a:latin typeface="Cambria Math" panose="02040503050406030204" pitchFamily="18" charset="0"/>
                        </a:rPr>
                        <m:t>).</m:t>
                      </m:r>
                    </m:oMath>
                  </m:oMathPara>
                </a14:m>
                <a:endParaRPr kumimoji="0" lang="en-US" altLang="en-US" sz="2000" b="0" i="0" u="none" strike="noStrike" cap="none" normalizeH="0" baseline="0" dirty="0">
                  <a:ln>
                    <a:noFill/>
                  </a:ln>
                  <a:solidFill>
                    <a:schemeClr val="tx1"/>
                  </a:solidFill>
                  <a:effectLst/>
                  <a:latin typeface="Open Sans"/>
                </a:endParaRPr>
              </a:p>
              <a:p>
                <a:pPr lvl="1" eaLnBrk="0" fontAlgn="base" hangingPunct="0">
                  <a:lnSpc>
                    <a:spcPct val="100000"/>
                  </a:lnSpc>
                  <a:spcBef>
                    <a:spcPct val="0"/>
                  </a:spcBef>
                  <a:spcAft>
                    <a:spcPct val="0"/>
                  </a:spcAft>
                </a:pPr>
                <a:r>
                  <a:rPr kumimoji="0" lang="en-US" altLang="en-US" sz="2000" b="0" i="0" u="none" strike="noStrike" cap="none" normalizeH="0" baseline="0" dirty="0">
                    <a:ln>
                      <a:noFill/>
                    </a:ln>
                    <a:solidFill>
                      <a:schemeClr val="tx1"/>
                    </a:solidFill>
                    <a:effectLst/>
                    <a:latin typeface="Open Sans"/>
                  </a:rPr>
                  <a:t>In more complex case series can contain several trends or other components in different relations one to others.</a:t>
                </a:r>
              </a:p>
              <a:p>
                <a:pPr lvl="1" eaLnBrk="0" fontAlgn="base" hangingPunct="0">
                  <a:lnSpc>
                    <a:spcPct val="100000"/>
                  </a:lnSpc>
                  <a:spcBef>
                    <a:spcPct val="0"/>
                  </a:spcBef>
                  <a:spcAft>
                    <a:spcPct val="0"/>
                  </a:spcAft>
                </a:pPr>
                <a:r>
                  <a:rPr kumimoji="0" lang="en-US" altLang="en-US" sz="2000" b="0" i="0" u="none" strike="noStrike" cap="none" normalizeH="0" baseline="0" dirty="0">
                    <a:ln>
                      <a:noFill/>
                    </a:ln>
                    <a:solidFill>
                      <a:schemeClr val="tx1"/>
                    </a:solidFill>
                    <a:effectLst/>
                    <a:latin typeface="Open Sans"/>
                  </a:rPr>
                  <a:t>For instance, </a:t>
                </a:r>
                <a:r>
                  <a:rPr kumimoji="0" lang="en-US" altLang="en-US" sz="2000" b="0" i="0" u="none" strike="noStrike" cap="none" normalizeH="0" baseline="0" dirty="0" err="1">
                    <a:ln>
                      <a:noFill/>
                    </a:ln>
                    <a:solidFill>
                      <a:schemeClr val="tx1"/>
                    </a:solidFill>
                    <a:effectLst/>
                    <a:latin typeface="Open Sans"/>
                  </a:rPr>
                  <a:t>facebook</a:t>
                </a:r>
                <a:r>
                  <a:rPr kumimoji="0" lang="en-US" altLang="en-US" sz="2000" b="0" i="0" u="none" strike="noStrike" cap="none" normalizeH="0" baseline="0" dirty="0">
                    <a:ln>
                      <a:noFill/>
                    </a:ln>
                    <a:solidFill>
                      <a:schemeClr val="tx1"/>
                    </a:solidFill>
                    <a:effectLst/>
                    <a:latin typeface="Open Sans"/>
                  </a:rPr>
                  <a:t> prophet model assume to include rare periodic events in the model (like holidays), in this case the model can be given as</a:t>
                </a:r>
              </a:p>
              <a:p>
                <a:pPr marL="0" lvl="0" indent="0" eaLnBrk="0" fontAlgn="base" hangingPunct="0">
                  <a:lnSpc>
                    <a:spcPct val="100000"/>
                  </a:lnSpc>
                  <a:spcBef>
                    <a:spcPct val="0"/>
                  </a:spcBef>
                  <a:spcAft>
                    <a:spcPct val="0"/>
                  </a:spcAft>
                  <a:buNone/>
                </a:pPr>
                <a:r>
                  <a:rPr kumimoji="0" lang="en-US" altLang="en-US" sz="2000" b="0" i="0" u="none" strike="noStrike" cap="none" normalizeH="0" baseline="0" dirty="0">
                    <a:ln>
                      <a:noFill/>
                    </a:ln>
                    <a:solidFill>
                      <a:schemeClr val="tx1"/>
                    </a:solidFill>
                    <a:effectLst/>
                    <a:latin typeface="Open Sans"/>
                  </a:rPr>
                  <a:t>	</a:t>
                </a:r>
                <a14:m>
                  <m:oMath xmlns:m="http://schemas.openxmlformats.org/officeDocument/2006/math">
                    <m:r>
                      <a:rPr kumimoji="0" lang="en-US" altLang="en-US" sz="2000" b="0" i="1" u="none" strike="noStrike" cap="none" normalizeH="0" baseline="0" dirty="0" smtClean="0">
                        <a:ln>
                          <a:noFill/>
                        </a:ln>
                        <a:solidFill>
                          <a:schemeClr val="tx1"/>
                        </a:solidFill>
                        <a:effectLst/>
                        <a:latin typeface="Cambria Math" panose="02040503050406030204" pitchFamily="18" charset="0"/>
                      </a:rPr>
                      <m:t>𝑦</m:t>
                    </m:r>
                    <m:r>
                      <a:rPr kumimoji="0" lang="en-US" altLang="en-US" sz="2000" b="0" i="1" u="none" strike="noStrike" cap="none" normalizeH="0" baseline="0" dirty="0" smtClean="0">
                        <a:ln>
                          <a:noFill/>
                        </a:ln>
                        <a:solidFill>
                          <a:schemeClr val="tx1"/>
                        </a:solidFill>
                        <a:effectLst/>
                        <a:latin typeface="Cambria Math" panose="02040503050406030204" pitchFamily="18" charset="0"/>
                      </a:rPr>
                      <m:t>(</m:t>
                    </m:r>
                    <m:r>
                      <a:rPr kumimoji="0" lang="en-US" altLang="en-US" sz="2000" b="0" i="1" u="none" strike="noStrike" cap="none" normalizeH="0" baseline="0" dirty="0" smtClean="0">
                        <a:ln>
                          <a:noFill/>
                        </a:ln>
                        <a:solidFill>
                          <a:schemeClr val="tx1"/>
                        </a:solidFill>
                        <a:effectLst/>
                        <a:latin typeface="Cambria Math" panose="02040503050406030204" pitchFamily="18" charset="0"/>
                      </a:rPr>
                      <m:t>𝑡</m:t>
                    </m:r>
                    <m:r>
                      <a:rPr kumimoji="0" lang="en-US" altLang="en-US" sz="2000" b="0" i="1" u="none" strike="noStrike" cap="none" normalizeH="0" baseline="0" dirty="0" smtClean="0">
                        <a:ln>
                          <a:noFill/>
                        </a:ln>
                        <a:solidFill>
                          <a:schemeClr val="tx1"/>
                        </a:solidFill>
                        <a:effectLst/>
                        <a:latin typeface="Cambria Math" panose="02040503050406030204" pitchFamily="18" charset="0"/>
                      </a:rPr>
                      <m:t>) = </m:t>
                    </m:r>
                    <m:r>
                      <a:rPr kumimoji="0" lang="en-US" altLang="en-US" sz="2000" b="0" i="1" u="none" strike="noStrike" cap="none" normalizeH="0" baseline="0" dirty="0" smtClean="0">
                        <a:ln>
                          <a:noFill/>
                        </a:ln>
                        <a:solidFill>
                          <a:schemeClr val="tx1"/>
                        </a:solidFill>
                        <a:effectLst/>
                        <a:latin typeface="Cambria Math" panose="02040503050406030204" pitchFamily="18" charset="0"/>
                      </a:rPr>
                      <m:t>𝑡𝑟𝑒𝑛𝑑</m:t>
                    </m:r>
                    <m:r>
                      <a:rPr kumimoji="0" lang="en-US" altLang="en-US" sz="2000" b="0" i="1" u="none" strike="noStrike" cap="none" normalizeH="0" baseline="0" dirty="0" smtClean="0">
                        <a:ln>
                          <a:noFill/>
                        </a:ln>
                        <a:solidFill>
                          <a:schemeClr val="tx1"/>
                        </a:solidFill>
                        <a:effectLst/>
                        <a:latin typeface="Cambria Math" panose="02040503050406030204" pitchFamily="18" charset="0"/>
                      </a:rPr>
                      <m:t>(</m:t>
                    </m:r>
                    <m:r>
                      <a:rPr kumimoji="0" lang="en-US" altLang="en-US" sz="2000" b="0" i="1" u="none" strike="noStrike" cap="none" normalizeH="0" baseline="0" dirty="0" smtClean="0">
                        <a:ln>
                          <a:noFill/>
                        </a:ln>
                        <a:solidFill>
                          <a:schemeClr val="tx1"/>
                        </a:solidFill>
                        <a:effectLst/>
                        <a:latin typeface="Cambria Math" panose="02040503050406030204" pitchFamily="18" charset="0"/>
                      </a:rPr>
                      <m:t>𝑡</m:t>
                    </m:r>
                    <m:r>
                      <a:rPr kumimoji="0" lang="en-US" altLang="en-US" sz="2000" b="0" i="1" u="none" strike="noStrike" cap="none" normalizeH="0" baseline="0" dirty="0" smtClean="0">
                        <a:ln>
                          <a:noFill/>
                        </a:ln>
                        <a:solidFill>
                          <a:schemeClr val="tx1"/>
                        </a:solidFill>
                        <a:effectLst/>
                        <a:latin typeface="Cambria Math" panose="02040503050406030204" pitchFamily="18" charset="0"/>
                      </a:rPr>
                      <m:t>)+</m:t>
                    </m:r>
                    <m:nary>
                      <m:naryPr>
                        <m:chr m:val="∑"/>
                        <m:ctrlPr>
                          <a:rPr kumimoji="0" lang="en-US" altLang="en-US" sz="2000" b="0" i="1" u="none" strike="noStrike" cap="none" normalizeH="0" baseline="0" dirty="0" smtClean="0">
                            <a:ln>
                              <a:noFill/>
                            </a:ln>
                            <a:solidFill>
                              <a:schemeClr val="tx1"/>
                            </a:solidFill>
                            <a:effectLst/>
                            <a:latin typeface="Cambria Math" panose="02040503050406030204" pitchFamily="18" charset="0"/>
                          </a:rPr>
                        </m:ctrlPr>
                      </m:naryPr>
                      <m:sub>
                        <m:r>
                          <a:rPr kumimoji="0" lang="en-US" altLang="en-US" sz="2000" b="0" i="1" u="none" strike="noStrike" cap="none" normalizeH="0" baseline="0" dirty="0" err="1" smtClean="0">
                            <a:ln>
                              <a:noFill/>
                            </a:ln>
                            <a:solidFill>
                              <a:schemeClr val="tx1"/>
                            </a:solidFill>
                            <a:effectLst/>
                            <a:latin typeface="Cambria Math" panose="02040503050406030204" pitchFamily="18" charset="0"/>
                          </a:rPr>
                          <m:t>𝑖</m:t>
                        </m:r>
                        <m:r>
                          <a:rPr kumimoji="0" lang="en-US" altLang="en-US" sz="2000" b="0" i="1" u="none" strike="noStrike" cap="none" normalizeH="0" baseline="0" dirty="0" smtClean="0">
                            <a:ln>
                              <a:noFill/>
                            </a:ln>
                            <a:solidFill>
                              <a:schemeClr val="tx1"/>
                            </a:solidFill>
                            <a:effectLst/>
                            <a:latin typeface="Cambria Math" panose="02040503050406030204" pitchFamily="18" charset="0"/>
                          </a:rPr>
                          <m:t>=0</m:t>
                        </m:r>
                      </m:sub>
                      <m:sup>
                        <m:r>
                          <a:rPr kumimoji="0" lang="en-US" altLang="en-US" sz="2000" b="0" i="1" u="none" strike="noStrike" cap="none" normalizeH="0" baseline="0" dirty="0" smtClean="0">
                            <a:ln>
                              <a:noFill/>
                            </a:ln>
                            <a:solidFill>
                              <a:schemeClr val="tx1"/>
                            </a:solidFill>
                            <a:effectLst/>
                            <a:latin typeface="Cambria Math" panose="02040503050406030204" pitchFamily="18" charset="0"/>
                          </a:rPr>
                          <m:t>𝑀</m:t>
                        </m:r>
                      </m:sup>
                      <m:e>
                        <m:r>
                          <a:rPr kumimoji="0" lang="en-US" altLang="en-US" sz="2000" b="0" i="1" u="none" strike="noStrike" cap="none" normalizeH="0" baseline="0" dirty="0" smtClean="0">
                            <a:ln>
                              <a:noFill/>
                            </a:ln>
                            <a:solidFill>
                              <a:schemeClr val="tx1"/>
                            </a:solidFill>
                            <a:effectLst/>
                            <a:latin typeface="Cambria Math" panose="02040503050406030204" pitchFamily="18" charset="0"/>
                          </a:rPr>
                          <m:t>𝑠𝑒𝑎𝑠𝑜𝑛𝑎𝑙</m:t>
                        </m:r>
                        <m:r>
                          <a:rPr kumimoji="0" lang="en-US" altLang="en-US" sz="2000" b="0" i="1" u="none" strike="noStrike" cap="none" normalizeH="0" baseline="0" dirty="0" smtClean="0">
                            <a:ln>
                              <a:noFill/>
                            </a:ln>
                            <a:solidFill>
                              <a:schemeClr val="tx1"/>
                            </a:solidFill>
                            <a:effectLst/>
                            <a:latin typeface="Cambria Math" panose="02040503050406030204" pitchFamily="18" charset="0"/>
                          </a:rPr>
                          <m:t>(</m:t>
                        </m:r>
                        <m:r>
                          <a:rPr kumimoji="0" lang="en-US" altLang="en-US" sz="2000" b="0" i="1" u="none" strike="noStrike" cap="none" normalizeH="0" baseline="0" dirty="0" smtClean="0">
                            <a:ln>
                              <a:noFill/>
                            </a:ln>
                            <a:solidFill>
                              <a:schemeClr val="tx1"/>
                            </a:solidFill>
                            <a:effectLst/>
                            <a:latin typeface="Cambria Math" panose="02040503050406030204" pitchFamily="18" charset="0"/>
                          </a:rPr>
                          <m:t>𝑡</m:t>
                        </m:r>
                        <m:r>
                          <a:rPr kumimoji="0" lang="en-US" altLang="en-US" sz="2000" b="0" i="1" u="none" strike="noStrike" cap="none" normalizeH="0" baseline="0" dirty="0" smtClean="0">
                            <a:ln>
                              <a:noFill/>
                            </a:ln>
                            <a:solidFill>
                              <a:schemeClr val="tx1"/>
                            </a:solidFill>
                            <a:effectLst/>
                            <a:latin typeface="Cambria Math" panose="02040503050406030204" pitchFamily="18" charset="0"/>
                          </a:rPr>
                          <m:t>)</m:t>
                        </m:r>
                      </m:e>
                    </m:nary>
                    <m:r>
                      <a:rPr kumimoji="0" lang="en-US" altLang="en-US" sz="2000" b="0" i="1" u="none" strike="noStrike" cap="none" normalizeH="0" baseline="0" dirty="0" smtClean="0">
                        <a:ln>
                          <a:noFill/>
                        </a:ln>
                        <a:solidFill>
                          <a:schemeClr val="tx1"/>
                        </a:solidFill>
                        <a:effectLst/>
                        <a:latin typeface="Cambria Math" panose="02040503050406030204" pitchFamily="18" charset="0"/>
                      </a:rPr>
                      <m:t>+</m:t>
                    </m:r>
                    <m:nary>
                      <m:naryPr>
                        <m:chr m:val="∑"/>
                        <m:ctrlPr>
                          <a:rPr kumimoji="0" lang="en-US" altLang="en-US" sz="2000" b="0" i="1" u="none" strike="noStrike" cap="none" normalizeH="0" baseline="0" dirty="0" smtClean="0">
                            <a:ln>
                              <a:noFill/>
                            </a:ln>
                            <a:solidFill>
                              <a:schemeClr val="tx1"/>
                            </a:solidFill>
                            <a:effectLst/>
                            <a:latin typeface="Cambria Math" panose="02040503050406030204" pitchFamily="18" charset="0"/>
                          </a:rPr>
                        </m:ctrlPr>
                      </m:naryPr>
                      <m:sub>
                        <m:r>
                          <a:rPr kumimoji="0" lang="en-US" altLang="en-US" sz="2000" b="0" i="1" u="none" strike="noStrike" cap="none" normalizeH="0" baseline="0" dirty="0" err="1" smtClean="0">
                            <a:ln>
                              <a:noFill/>
                            </a:ln>
                            <a:solidFill>
                              <a:schemeClr val="tx1"/>
                            </a:solidFill>
                            <a:effectLst/>
                            <a:latin typeface="Cambria Math" panose="02040503050406030204" pitchFamily="18" charset="0"/>
                          </a:rPr>
                          <m:t>𝑖</m:t>
                        </m:r>
                        <m:r>
                          <a:rPr kumimoji="0" lang="en-US" altLang="en-US" sz="2000" b="0" i="1" u="none" strike="noStrike" cap="none" normalizeH="0" baseline="0" dirty="0" smtClean="0">
                            <a:ln>
                              <a:noFill/>
                            </a:ln>
                            <a:solidFill>
                              <a:schemeClr val="tx1"/>
                            </a:solidFill>
                            <a:effectLst/>
                            <a:latin typeface="Cambria Math" panose="02040503050406030204" pitchFamily="18" charset="0"/>
                          </a:rPr>
                          <m:t>=0</m:t>
                        </m:r>
                      </m:sub>
                      <m:sup>
                        <m:r>
                          <a:rPr kumimoji="0" lang="en-US" altLang="en-US" sz="2000" b="0" i="1" u="none" strike="noStrike" cap="none" normalizeH="0" baseline="0" dirty="0" smtClean="0">
                            <a:ln>
                              <a:noFill/>
                            </a:ln>
                            <a:solidFill>
                              <a:schemeClr val="tx1"/>
                            </a:solidFill>
                            <a:effectLst/>
                            <a:latin typeface="Cambria Math" panose="02040503050406030204" pitchFamily="18" charset="0"/>
                          </a:rPr>
                          <m:t>𝐻</m:t>
                        </m:r>
                      </m:sup>
                      <m:e>
                        <m:r>
                          <a:rPr kumimoji="0" lang="en-US" altLang="en-US" sz="2000" b="0" i="1" u="none" strike="noStrike" cap="none" normalizeH="0" baseline="0" dirty="0" smtClean="0">
                            <a:ln>
                              <a:noFill/>
                            </a:ln>
                            <a:solidFill>
                              <a:schemeClr val="tx1"/>
                            </a:solidFill>
                            <a:effectLst/>
                            <a:latin typeface="Cambria Math" panose="02040503050406030204" pitchFamily="18" charset="0"/>
                          </a:rPr>
                          <m:t>h𝑜𝑙𝑖𝑑𝑎𝑦𝑠</m:t>
                        </m:r>
                        <m:r>
                          <a:rPr kumimoji="0" lang="en-US" altLang="en-US" sz="2000" b="0" i="1" u="none" strike="noStrike" cap="none" normalizeH="0" baseline="0" dirty="0" smtClean="0">
                            <a:ln>
                              <a:noFill/>
                            </a:ln>
                            <a:solidFill>
                              <a:schemeClr val="tx1"/>
                            </a:solidFill>
                            <a:effectLst/>
                            <a:latin typeface="Cambria Math" panose="02040503050406030204" pitchFamily="18" charset="0"/>
                          </a:rPr>
                          <m:t>(</m:t>
                        </m:r>
                        <m:r>
                          <a:rPr kumimoji="0" lang="en-US" altLang="en-US" sz="2000" b="0" i="1" u="none" strike="noStrike" cap="none" normalizeH="0" baseline="0" dirty="0" smtClean="0">
                            <a:ln>
                              <a:noFill/>
                            </a:ln>
                            <a:solidFill>
                              <a:schemeClr val="tx1"/>
                            </a:solidFill>
                            <a:effectLst/>
                            <a:latin typeface="Cambria Math" panose="02040503050406030204" pitchFamily="18" charset="0"/>
                          </a:rPr>
                          <m:t>𝑡</m:t>
                        </m:r>
                        <m:r>
                          <a:rPr kumimoji="0" lang="en-US" altLang="en-US" sz="2000" b="0" i="1" u="none" strike="noStrike" cap="none" normalizeH="0" baseline="0" dirty="0" smtClean="0">
                            <a:ln>
                              <a:noFill/>
                            </a:ln>
                            <a:solidFill>
                              <a:schemeClr val="tx1"/>
                            </a:solidFill>
                            <a:effectLst/>
                            <a:latin typeface="Cambria Math" panose="02040503050406030204" pitchFamily="18" charset="0"/>
                          </a:rPr>
                          <m:t>)</m:t>
                        </m:r>
                      </m:e>
                    </m:nary>
                    <m:r>
                      <a:rPr kumimoji="0" lang="en-US" altLang="en-US" sz="2000" b="0" i="1" u="none" strike="noStrike" cap="none" normalizeH="0" baseline="0" dirty="0" smtClean="0">
                        <a:ln>
                          <a:noFill/>
                        </a:ln>
                        <a:solidFill>
                          <a:schemeClr val="tx1"/>
                        </a:solidFill>
                        <a:effectLst/>
                        <a:latin typeface="Cambria Math" panose="02040503050406030204" pitchFamily="18" charset="0"/>
                      </a:rPr>
                      <m:t> + </m:t>
                    </m:r>
                    <m:r>
                      <a:rPr kumimoji="0" lang="en-US" altLang="en-US" sz="2000" b="0" i="1" u="none" strike="noStrike" cap="none" normalizeH="0" baseline="0" dirty="0" smtClean="0">
                        <a:ln>
                          <a:noFill/>
                        </a:ln>
                        <a:solidFill>
                          <a:schemeClr val="tx1"/>
                        </a:solidFill>
                        <a:effectLst/>
                        <a:latin typeface="Cambria Math" panose="02040503050406030204" pitchFamily="18" charset="0"/>
                      </a:rPr>
                      <m:t>𝑛𝑜𝑖𝑠𝑒</m:t>
                    </m:r>
                    <m:r>
                      <a:rPr kumimoji="0" lang="en-US" altLang="en-US" sz="2000" b="0" i="1" u="none" strike="noStrike" cap="none" normalizeH="0" baseline="0" dirty="0" smtClean="0">
                        <a:ln>
                          <a:noFill/>
                        </a:ln>
                        <a:solidFill>
                          <a:schemeClr val="tx1"/>
                        </a:solidFill>
                        <a:effectLst/>
                        <a:latin typeface="Cambria Math" panose="02040503050406030204" pitchFamily="18" charset="0"/>
                      </a:rPr>
                      <m:t>(</m:t>
                    </m:r>
                    <m:r>
                      <a:rPr kumimoji="0" lang="en-US" altLang="en-US" sz="2000" b="0" i="1" u="none" strike="noStrike" cap="none" normalizeH="0" baseline="0" dirty="0" smtClean="0">
                        <a:ln>
                          <a:noFill/>
                        </a:ln>
                        <a:solidFill>
                          <a:schemeClr val="tx1"/>
                        </a:solidFill>
                        <a:effectLst/>
                        <a:latin typeface="Cambria Math" panose="02040503050406030204" pitchFamily="18" charset="0"/>
                      </a:rPr>
                      <m:t>𝑡</m:t>
                    </m:r>
                    <m:r>
                      <a:rPr kumimoji="0" lang="en-US" altLang="en-US" sz="2000" b="0" i="1" u="none" strike="noStrike" cap="none" normalizeH="0" baseline="0" dirty="0" smtClean="0">
                        <a:ln>
                          <a:noFill/>
                        </a:ln>
                        <a:solidFill>
                          <a:schemeClr val="tx1"/>
                        </a:solidFill>
                        <a:effectLst/>
                        <a:latin typeface="Cambria Math" panose="02040503050406030204" pitchFamily="18" charset="0"/>
                      </a:rPr>
                      <m:t>).</m:t>
                    </m:r>
                  </m:oMath>
                </a14:m>
                <a:endParaRPr kumimoji="0" lang="en-US" altLang="en-US" sz="2000" b="0" i="0" u="none" strike="noStrike" cap="none" normalizeH="0" baseline="0" dirty="0">
                  <a:ln>
                    <a:noFill/>
                  </a:ln>
                  <a:solidFill>
                    <a:schemeClr val="tx1"/>
                  </a:solidFill>
                  <a:effectLst/>
                  <a:latin typeface="Open Sans"/>
                </a:endParaRPr>
              </a:p>
              <a:p>
                <a:pPr eaLnBrk="0" fontAlgn="base" hangingPunct="0">
                  <a:lnSpc>
                    <a:spcPct val="100000"/>
                  </a:lnSpc>
                  <a:spcBef>
                    <a:spcPct val="0"/>
                  </a:spcBef>
                  <a:spcAft>
                    <a:spcPct val="0"/>
                  </a:spcAft>
                </a:pPr>
                <a:r>
                  <a:rPr kumimoji="0" lang="en-US" altLang="en-US" sz="2000" b="0" i="0" u="none" strike="noStrike" cap="none" normalizeH="0" baseline="0" dirty="0">
                    <a:ln>
                      <a:noFill/>
                    </a:ln>
                    <a:solidFill>
                      <a:schemeClr val="tx1"/>
                    </a:solidFill>
                    <a:effectLst/>
                    <a:latin typeface="Open Sans"/>
                  </a:rPr>
                  <a:t>Anomaly events can be also added to the time series model,</a:t>
                </a:r>
              </a:p>
              <a:p>
                <a:pPr marL="0" lvl="0" indent="0" eaLnBrk="0" fontAlgn="base" hangingPunct="0">
                  <a:lnSpc>
                    <a:spcPct val="100000"/>
                  </a:lnSpc>
                  <a:spcBef>
                    <a:spcPct val="0"/>
                  </a:spcBef>
                  <a:spcAft>
                    <a:spcPct val="0"/>
                  </a:spcAft>
                  <a:buNone/>
                </a:pPr>
                <a14:m>
                  <m:oMathPara xmlns:m="http://schemas.openxmlformats.org/officeDocument/2006/math">
                    <m:oMathParaPr>
                      <m:jc m:val="centerGroup"/>
                    </m:oMathParaPr>
                    <m:oMath xmlns:m="http://schemas.openxmlformats.org/officeDocument/2006/math">
                      <m:r>
                        <a:rPr kumimoji="0" lang="en-US" altLang="en-US" sz="2000" b="0" i="1" u="none" strike="noStrike" cap="none" normalizeH="0" baseline="0" dirty="0" smtClean="0">
                          <a:ln>
                            <a:noFill/>
                          </a:ln>
                          <a:solidFill>
                            <a:schemeClr val="tx1"/>
                          </a:solidFill>
                          <a:effectLst/>
                          <a:latin typeface="Cambria Math" panose="02040503050406030204" pitchFamily="18" charset="0"/>
                        </a:rPr>
                        <m:t>𝑦</m:t>
                      </m:r>
                      <m:r>
                        <a:rPr kumimoji="0" lang="en-US" altLang="en-US" sz="2000" b="0" i="1" u="none" strike="noStrike" cap="none" normalizeH="0" baseline="0" dirty="0" smtClean="0">
                          <a:ln>
                            <a:noFill/>
                          </a:ln>
                          <a:solidFill>
                            <a:schemeClr val="tx1"/>
                          </a:solidFill>
                          <a:effectLst/>
                          <a:latin typeface="Cambria Math" panose="02040503050406030204" pitchFamily="18" charset="0"/>
                        </a:rPr>
                        <m:t>(</m:t>
                      </m:r>
                      <m:r>
                        <a:rPr kumimoji="0" lang="en-US" altLang="en-US" sz="2000" b="0" i="1" u="none" strike="noStrike" cap="none" normalizeH="0" baseline="0" dirty="0" smtClean="0">
                          <a:ln>
                            <a:noFill/>
                          </a:ln>
                          <a:solidFill>
                            <a:schemeClr val="tx1"/>
                          </a:solidFill>
                          <a:effectLst/>
                          <a:latin typeface="Cambria Math" panose="02040503050406030204" pitchFamily="18" charset="0"/>
                        </a:rPr>
                        <m:t>𝑡</m:t>
                      </m:r>
                      <m:r>
                        <a:rPr kumimoji="0" lang="en-US" altLang="en-US" sz="2000" b="0" i="1" u="none" strike="noStrike" cap="none" normalizeH="0" baseline="0" dirty="0" smtClean="0">
                          <a:ln>
                            <a:noFill/>
                          </a:ln>
                          <a:solidFill>
                            <a:schemeClr val="tx1"/>
                          </a:solidFill>
                          <a:effectLst/>
                          <a:latin typeface="Cambria Math" panose="02040503050406030204" pitchFamily="18" charset="0"/>
                        </a:rPr>
                        <m:t>) = </m:t>
                      </m:r>
                      <m:r>
                        <a:rPr kumimoji="0" lang="en-US" altLang="en-US" sz="2000" b="0" i="1" u="none" strike="noStrike" cap="none" normalizeH="0" baseline="0" dirty="0" smtClean="0">
                          <a:ln>
                            <a:noFill/>
                          </a:ln>
                          <a:solidFill>
                            <a:schemeClr val="tx1"/>
                          </a:solidFill>
                          <a:effectLst/>
                          <a:latin typeface="Cambria Math" panose="02040503050406030204" pitchFamily="18" charset="0"/>
                        </a:rPr>
                        <m:t>𝑡𝑟𝑒𝑛𝑑</m:t>
                      </m:r>
                      <m:r>
                        <a:rPr kumimoji="0" lang="en-US" altLang="en-US" sz="2000" b="0" i="1" u="none" strike="noStrike" cap="none" normalizeH="0" baseline="0" dirty="0" smtClean="0">
                          <a:ln>
                            <a:noFill/>
                          </a:ln>
                          <a:solidFill>
                            <a:schemeClr val="tx1"/>
                          </a:solidFill>
                          <a:effectLst/>
                          <a:latin typeface="Cambria Math" panose="02040503050406030204" pitchFamily="18" charset="0"/>
                        </a:rPr>
                        <m:t>(</m:t>
                      </m:r>
                      <m:r>
                        <a:rPr kumimoji="0" lang="en-US" altLang="en-US" sz="2000" b="0" i="1" u="none" strike="noStrike" cap="none" normalizeH="0" baseline="0" dirty="0" smtClean="0">
                          <a:ln>
                            <a:noFill/>
                          </a:ln>
                          <a:solidFill>
                            <a:schemeClr val="tx1"/>
                          </a:solidFill>
                          <a:effectLst/>
                          <a:latin typeface="Cambria Math" panose="02040503050406030204" pitchFamily="18" charset="0"/>
                        </a:rPr>
                        <m:t>𝑡</m:t>
                      </m:r>
                      <m:r>
                        <a:rPr kumimoji="0" lang="en-US" altLang="en-US" sz="2000" b="0" i="1" u="none" strike="noStrike" cap="none" normalizeH="0" baseline="0" dirty="0" smtClean="0">
                          <a:ln>
                            <a:noFill/>
                          </a:ln>
                          <a:solidFill>
                            <a:schemeClr val="tx1"/>
                          </a:solidFill>
                          <a:effectLst/>
                          <a:latin typeface="Cambria Math" panose="02040503050406030204" pitchFamily="18" charset="0"/>
                        </a:rPr>
                        <m:t>)+</m:t>
                      </m:r>
                      <m:nary>
                        <m:naryPr>
                          <m:chr m:val="∑"/>
                          <m:ctrlPr>
                            <a:rPr kumimoji="0" lang="en-US" altLang="en-US" sz="2000" b="0" i="1" u="none" strike="noStrike" cap="none" normalizeH="0" baseline="0" dirty="0" smtClean="0">
                              <a:ln>
                                <a:noFill/>
                              </a:ln>
                              <a:solidFill>
                                <a:schemeClr val="tx1"/>
                              </a:solidFill>
                              <a:effectLst/>
                              <a:latin typeface="Cambria Math" panose="02040503050406030204" pitchFamily="18" charset="0"/>
                            </a:rPr>
                          </m:ctrlPr>
                        </m:naryPr>
                        <m:sub>
                          <m:r>
                            <a:rPr kumimoji="0" lang="en-US" altLang="en-US" sz="2000" b="0" i="1" u="none" strike="noStrike" cap="none" normalizeH="0" baseline="0" dirty="0" err="1" smtClean="0">
                              <a:ln>
                                <a:noFill/>
                              </a:ln>
                              <a:solidFill>
                                <a:schemeClr val="tx1"/>
                              </a:solidFill>
                              <a:effectLst/>
                              <a:latin typeface="Cambria Math" panose="02040503050406030204" pitchFamily="18" charset="0"/>
                            </a:rPr>
                            <m:t>𝑖</m:t>
                          </m:r>
                          <m:r>
                            <a:rPr kumimoji="0" lang="en-US" altLang="en-US" sz="2000" b="0" i="1" u="none" strike="noStrike" cap="none" normalizeH="0" baseline="0" dirty="0" smtClean="0">
                              <a:ln>
                                <a:noFill/>
                              </a:ln>
                              <a:solidFill>
                                <a:schemeClr val="tx1"/>
                              </a:solidFill>
                              <a:effectLst/>
                              <a:latin typeface="Cambria Math" panose="02040503050406030204" pitchFamily="18" charset="0"/>
                            </a:rPr>
                            <m:t>=0</m:t>
                          </m:r>
                        </m:sub>
                        <m:sup>
                          <m:r>
                            <a:rPr kumimoji="0" lang="en-US" altLang="en-US" sz="2000" b="0" i="1" u="none" strike="noStrike" cap="none" normalizeH="0" baseline="0" dirty="0" smtClean="0">
                              <a:ln>
                                <a:noFill/>
                              </a:ln>
                              <a:solidFill>
                                <a:schemeClr val="tx1"/>
                              </a:solidFill>
                              <a:effectLst/>
                              <a:latin typeface="Cambria Math" panose="02040503050406030204" pitchFamily="18" charset="0"/>
                            </a:rPr>
                            <m:t>𝑀</m:t>
                          </m:r>
                        </m:sup>
                        <m:e>
                          <m:r>
                            <a:rPr kumimoji="0" lang="en-US" altLang="en-US" sz="2000" b="0" i="1" u="none" strike="noStrike" cap="none" normalizeH="0" baseline="0" dirty="0" smtClean="0">
                              <a:ln>
                                <a:noFill/>
                              </a:ln>
                              <a:solidFill>
                                <a:schemeClr val="tx1"/>
                              </a:solidFill>
                              <a:effectLst/>
                              <a:latin typeface="Cambria Math" panose="02040503050406030204" pitchFamily="18" charset="0"/>
                            </a:rPr>
                            <m:t>𝑠𝑒𝑎𝑠𝑜𝑛𝑎𝑙</m:t>
                          </m:r>
                          <m:r>
                            <a:rPr kumimoji="0" lang="en-US" altLang="en-US" sz="2000" b="0" i="1" u="none" strike="noStrike" cap="none" normalizeH="0" baseline="0" dirty="0" smtClean="0">
                              <a:ln>
                                <a:noFill/>
                              </a:ln>
                              <a:solidFill>
                                <a:schemeClr val="tx1"/>
                              </a:solidFill>
                              <a:effectLst/>
                              <a:latin typeface="Cambria Math" panose="02040503050406030204" pitchFamily="18" charset="0"/>
                            </a:rPr>
                            <m:t>(</m:t>
                          </m:r>
                          <m:r>
                            <a:rPr kumimoji="0" lang="en-US" altLang="en-US" sz="2000" b="0" i="1" u="none" strike="noStrike" cap="none" normalizeH="0" baseline="0" dirty="0" smtClean="0">
                              <a:ln>
                                <a:noFill/>
                              </a:ln>
                              <a:solidFill>
                                <a:schemeClr val="tx1"/>
                              </a:solidFill>
                              <a:effectLst/>
                              <a:latin typeface="Cambria Math" panose="02040503050406030204" pitchFamily="18" charset="0"/>
                            </a:rPr>
                            <m:t>𝑡</m:t>
                          </m:r>
                          <m:r>
                            <a:rPr kumimoji="0" lang="en-US" altLang="en-US" sz="2000" b="0" i="1" u="none" strike="noStrike" cap="none" normalizeH="0" baseline="0" dirty="0" smtClean="0">
                              <a:ln>
                                <a:noFill/>
                              </a:ln>
                              <a:solidFill>
                                <a:schemeClr val="tx1"/>
                              </a:solidFill>
                              <a:effectLst/>
                              <a:latin typeface="Cambria Math" panose="02040503050406030204" pitchFamily="18" charset="0"/>
                            </a:rPr>
                            <m:t>)</m:t>
                          </m:r>
                        </m:e>
                      </m:nary>
                      <m:r>
                        <a:rPr kumimoji="0" lang="en-US" altLang="en-US" sz="2000" b="0" i="1" u="none" strike="noStrike" cap="none" normalizeH="0" baseline="0" dirty="0" smtClean="0">
                          <a:ln>
                            <a:noFill/>
                          </a:ln>
                          <a:solidFill>
                            <a:schemeClr val="tx1"/>
                          </a:solidFill>
                          <a:effectLst/>
                          <a:latin typeface="Cambria Math" panose="02040503050406030204" pitchFamily="18" charset="0"/>
                        </a:rPr>
                        <m:t>+</m:t>
                      </m:r>
                      <m:nary>
                        <m:naryPr>
                          <m:chr m:val="∑"/>
                          <m:ctrlPr>
                            <a:rPr kumimoji="0" lang="en-US" altLang="en-US" sz="2000" b="0" i="1" u="none" strike="noStrike" cap="none" normalizeH="0" baseline="0" dirty="0" smtClean="0">
                              <a:ln>
                                <a:noFill/>
                              </a:ln>
                              <a:solidFill>
                                <a:schemeClr val="tx1"/>
                              </a:solidFill>
                              <a:effectLst/>
                              <a:latin typeface="Cambria Math" panose="02040503050406030204" pitchFamily="18" charset="0"/>
                            </a:rPr>
                          </m:ctrlPr>
                        </m:naryPr>
                        <m:sub>
                          <m:r>
                            <a:rPr kumimoji="0" lang="en-US" altLang="en-US" sz="2000" b="0" i="1" u="none" strike="noStrike" cap="none" normalizeH="0" baseline="0" dirty="0" err="1" smtClean="0">
                              <a:ln>
                                <a:noFill/>
                              </a:ln>
                              <a:solidFill>
                                <a:schemeClr val="tx1"/>
                              </a:solidFill>
                              <a:effectLst/>
                              <a:latin typeface="Cambria Math" panose="02040503050406030204" pitchFamily="18" charset="0"/>
                            </a:rPr>
                            <m:t>𝑖</m:t>
                          </m:r>
                          <m:r>
                            <a:rPr kumimoji="0" lang="en-US" altLang="en-US" sz="2000" b="0" i="1" u="none" strike="noStrike" cap="none" normalizeH="0" baseline="0" dirty="0" smtClean="0">
                              <a:ln>
                                <a:noFill/>
                              </a:ln>
                              <a:solidFill>
                                <a:schemeClr val="tx1"/>
                              </a:solidFill>
                              <a:effectLst/>
                              <a:latin typeface="Cambria Math" panose="02040503050406030204" pitchFamily="18" charset="0"/>
                            </a:rPr>
                            <m:t>=0</m:t>
                          </m:r>
                        </m:sub>
                        <m:sup>
                          <m:r>
                            <a:rPr kumimoji="0" lang="en-US" altLang="en-US" sz="2000" b="0" i="1" u="none" strike="noStrike" cap="none" normalizeH="0" baseline="0" dirty="0" smtClean="0">
                              <a:ln>
                                <a:noFill/>
                              </a:ln>
                              <a:solidFill>
                                <a:schemeClr val="tx1"/>
                              </a:solidFill>
                              <a:effectLst/>
                              <a:latin typeface="Cambria Math" panose="02040503050406030204" pitchFamily="18" charset="0"/>
                            </a:rPr>
                            <m:t>𝐻</m:t>
                          </m:r>
                        </m:sup>
                        <m:e>
                          <m:r>
                            <a:rPr kumimoji="0" lang="en-US" altLang="en-US" sz="2000" b="0" i="1" u="none" strike="noStrike" cap="none" normalizeH="0" baseline="0" dirty="0" smtClean="0">
                              <a:ln>
                                <a:noFill/>
                              </a:ln>
                              <a:solidFill>
                                <a:schemeClr val="tx1"/>
                              </a:solidFill>
                              <a:effectLst/>
                              <a:latin typeface="Cambria Math" panose="02040503050406030204" pitchFamily="18" charset="0"/>
                            </a:rPr>
                            <m:t>h𝑜𝑙𝑖𝑑𝑎𝑦𝑠</m:t>
                          </m:r>
                          <m:r>
                            <a:rPr kumimoji="0" lang="en-US" altLang="en-US" sz="2000" b="0" i="1" u="none" strike="noStrike" cap="none" normalizeH="0" baseline="0" dirty="0" smtClean="0">
                              <a:ln>
                                <a:noFill/>
                              </a:ln>
                              <a:solidFill>
                                <a:schemeClr val="tx1"/>
                              </a:solidFill>
                              <a:effectLst/>
                              <a:latin typeface="Cambria Math" panose="02040503050406030204" pitchFamily="18" charset="0"/>
                            </a:rPr>
                            <m:t>(</m:t>
                          </m:r>
                          <m:r>
                            <a:rPr kumimoji="0" lang="en-US" altLang="en-US" sz="2000" b="0" i="1" u="none" strike="noStrike" cap="none" normalizeH="0" baseline="0" dirty="0" smtClean="0">
                              <a:ln>
                                <a:noFill/>
                              </a:ln>
                              <a:solidFill>
                                <a:schemeClr val="tx1"/>
                              </a:solidFill>
                              <a:effectLst/>
                              <a:latin typeface="Cambria Math" panose="02040503050406030204" pitchFamily="18" charset="0"/>
                            </a:rPr>
                            <m:t>𝑡</m:t>
                          </m:r>
                          <m:r>
                            <a:rPr kumimoji="0" lang="en-US" altLang="en-US" sz="2000" b="0" i="1" u="none" strike="noStrike" cap="none" normalizeH="0" baseline="0" dirty="0" smtClean="0">
                              <a:ln>
                                <a:noFill/>
                              </a:ln>
                              <a:solidFill>
                                <a:schemeClr val="tx1"/>
                              </a:solidFill>
                              <a:effectLst/>
                              <a:latin typeface="Cambria Math" panose="02040503050406030204" pitchFamily="18" charset="0"/>
                            </a:rPr>
                            <m:t>)</m:t>
                          </m:r>
                        </m:e>
                      </m:nary>
                      <m:r>
                        <a:rPr kumimoji="0" lang="en-US" altLang="en-US" sz="2000" b="0" i="1" u="none" strike="noStrike" cap="none" normalizeH="0" baseline="0" dirty="0" smtClean="0">
                          <a:ln>
                            <a:noFill/>
                          </a:ln>
                          <a:solidFill>
                            <a:schemeClr val="tx1"/>
                          </a:solidFill>
                          <a:effectLst/>
                          <a:latin typeface="Cambria Math" panose="02040503050406030204" pitchFamily="18" charset="0"/>
                        </a:rPr>
                        <m:t> + </m:t>
                      </m:r>
                      <m:r>
                        <a:rPr kumimoji="0" lang="en-US" altLang="en-US" sz="2000" b="0" i="1" u="none" strike="noStrike" cap="none" normalizeH="0" baseline="0" dirty="0" smtClean="0">
                          <a:ln>
                            <a:noFill/>
                          </a:ln>
                          <a:solidFill>
                            <a:schemeClr val="tx1"/>
                          </a:solidFill>
                          <a:effectLst/>
                          <a:latin typeface="Cambria Math" panose="02040503050406030204" pitchFamily="18" charset="0"/>
                        </a:rPr>
                        <m:t>𝑛𝑜𝑖𝑠𝑒</m:t>
                      </m:r>
                      <m:r>
                        <a:rPr kumimoji="0" lang="en-US" altLang="en-US" sz="2000" b="0" i="1" u="none" strike="noStrike" cap="none" normalizeH="0" baseline="0" dirty="0" smtClean="0">
                          <a:ln>
                            <a:noFill/>
                          </a:ln>
                          <a:solidFill>
                            <a:schemeClr val="tx1"/>
                          </a:solidFill>
                          <a:effectLst/>
                          <a:latin typeface="Cambria Math" panose="02040503050406030204" pitchFamily="18" charset="0"/>
                        </a:rPr>
                        <m:t>(</m:t>
                      </m:r>
                      <m:r>
                        <a:rPr kumimoji="0" lang="en-US" altLang="en-US" sz="2000" b="0" i="1" u="none" strike="noStrike" cap="none" normalizeH="0" baseline="0" dirty="0" smtClean="0">
                          <a:ln>
                            <a:noFill/>
                          </a:ln>
                          <a:solidFill>
                            <a:schemeClr val="tx1"/>
                          </a:solidFill>
                          <a:effectLst/>
                          <a:latin typeface="Cambria Math" panose="02040503050406030204" pitchFamily="18" charset="0"/>
                        </a:rPr>
                        <m:t>𝑡</m:t>
                      </m:r>
                      <m:r>
                        <a:rPr kumimoji="0" lang="en-US" altLang="en-US" sz="2000" b="0" i="1" u="none" strike="noStrike" cap="none" normalizeH="0" baseline="0" dirty="0" smtClean="0">
                          <a:ln>
                            <a:noFill/>
                          </a:ln>
                          <a:solidFill>
                            <a:schemeClr val="tx1"/>
                          </a:solidFill>
                          <a:effectLst/>
                          <a:latin typeface="Cambria Math" panose="02040503050406030204" pitchFamily="18" charset="0"/>
                        </a:rPr>
                        <m:t>)+</m:t>
                      </m:r>
                      <m:r>
                        <a:rPr kumimoji="0" lang="en-US" altLang="en-US" sz="2000" b="0" i="1" u="none" strike="noStrike" cap="none" normalizeH="0" baseline="0" dirty="0" smtClean="0">
                          <a:ln>
                            <a:noFill/>
                          </a:ln>
                          <a:solidFill>
                            <a:schemeClr val="tx1"/>
                          </a:solidFill>
                          <a:effectLst/>
                          <a:latin typeface="Cambria Math" panose="02040503050406030204" pitchFamily="18" charset="0"/>
                        </a:rPr>
                        <m:t>𝑎𝑛𝑜𝑚𝑎𝑙𝑦</m:t>
                      </m:r>
                      <m:r>
                        <a:rPr kumimoji="0" lang="en-US" altLang="en-US" sz="2000" b="0" i="1" u="none" strike="noStrike" cap="none" normalizeH="0" baseline="0" dirty="0" smtClean="0">
                          <a:ln>
                            <a:noFill/>
                          </a:ln>
                          <a:solidFill>
                            <a:schemeClr val="tx1"/>
                          </a:solidFill>
                          <a:effectLst/>
                          <a:latin typeface="Cambria Math" panose="02040503050406030204" pitchFamily="18" charset="0"/>
                        </a:rPr>
                        <m:t>(</m:t>
                      </m:r>
                      <m:r>
                        <a:rPr kumimoji="0" lang="en-US" altLang="en-US" sz="2000" b="0" i="1" u="none" strike="noStrike" cap="none" normalizeH="0" baseline="0" dirty="0" smtClean="0">
                          <a:ln>
                            <a:noFill/>
                          </a:ln>
                          <a:solidFill>
                            <a:schemeClr val="tx1"/>
                          </a:solidFill>
                          <a:effectLst/>
                          <a:latin typeface="Cambria Math" panose="02040503050406030204" pitchFamily="18" charset="0"/>
                        </a:rPr>
                        <m:t>𝑡</m:t>
                      </m:r>
                      <m:r>
                        <a:rPr kumimoji="0" lang="en-US" altLang="en-US" sz="2000" b="0" i="1" u="none" strike="noStrike" cap="none" normalizeH="0" baseline="0" dirty="0" smtClean="0">
                          <a:ln>
                            <a:noFill/>
                          </a:ln>
                          <a:solidFill>
                            <a:schemeClr val="tx1"/>
                          </a:solidFill>
                          <a:effectLst/>
                          <a:latin typeface="Cambria Math" panose="02040503050406030204" pitchFamily="18" charset="0"/>
                        </a:rPr>
                        <m:t>).</m:t>
                      </m:r>
                    </m:oMath>
                  </m:oMathPara>
                </a14:m>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mc:Choice>
        <mc:Fallback>
          <p:sp>
            <p:nvSpPr>
              <p:cNvPr id="3" name="Объект 2">
                <a:extLst>
                  <a:ext uri="{FF2B5EF4-FFF2-40B4-BE49-F238E27FC236}">
                    <a16:creationId xmlns:a16="http://schemas.microsoft.com/office/drawing/2014/main" id="{4CDB8E57-5CA8-497C-990E-C304F4FBE710}"/>
                  </a:ext>
                </a:extLst>
              </p:cNvPr>
              <p:cNvSpPr>
                <a:spLocks noGrp="1" noRot="1" noChangeAspect="1" noMove="1" noResize="1" noEditPoints="1" noAdjustHandles="1" noChangeArrowheads="1" noChangeShapeType="1" noTextEdit="1"/>
              </p:cNvSpPr>
              <p:nvPr>
                <p:ph idx="1"/>
              </p:nvPr>
            </p:nvSpPr>
            <p:spPr>
              <a:xfrm>
                <a:off x="257175" y="1057277"/>
                <a:ext cx="11534775" cy="5694268"/>
              </a:xfrm>
              <a:blipFill>
                <a:blip r:embed="rId2"/>
                <a:stretch>
                  <a:fillRect l="-440" t="-445" b="-6459"/>
                </a:stretch>
              </a:blipFill>
            </p:spPr>
            <p:txBody>
              <a:bodyPr/>
              <a:lstStyle/>
              <a:p>
                <a:r>
                  <a:rPr lang="ru-RU">
                    <a:noFill/>
                  </a:rPr>
                  <a:t> </a:t>
                </a:r>
              </a:p>
            </p:txBody>
          </p:sp>
        </mc:Fallback>
      </mc:AlternateContent>
      <p:sp>
        <p:nvSpPr>
          <p:cNvPr id="5" name="Rectangle 231">
            <a:extLst>
              <a:ext uri="{FF2B5EF4-FFF2-40B4-BE49-F238E27FC236}">
                <a16:creationId xmlns:a16="http://schemas.microsoft.com/office/drawing/2014/main" id="{57F50B8E-A23A-4154-9A0C-994DE115ACE6}"/>
              </a:ext>
            </a:extLst>
          </p:cNvPr>
          <p:cNvSpPr>
            <a:spLocks noChangeArrowheads="1"/>
          </p:cNvSpPr>
          <p:nvPr/>
        </p:nvSpPr>
        <p:spPr bwMode="auto">
          <a:xfrm>
            <a:off x="6167755" y="4477385"/>
            <a:ext cx="52070" cy="1079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6" name="Rectangle 3">
            <a:extLst>
              <a:ext uri="{FF2B5EF4-FFF2-40B4-BE49-F238E27FC236}">
                <a16:creationId xmlns:a16="http://schemas.microsoft.com/office/drawing/2014/main" id="{66C52228-8C94-4CF2-AD63-BA9617333BA2}"/>
              </a:ext>
            </a:extLst>
          </p:cNvPr>
          <p:cNvSpPr>
            <a:spLocks noChangeArrowheads="1"/>
          </p:cNvSpPr>
          <p:nvPr/>
        </p:nvSpPr>
        <p:spPr bwMode="auto">
          <a:xfrm>
            <a:off x="0" y="463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4ECA1DAD-475E-4D0B-A20A-17535DDD41A8}"/>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17029800-8894-4689-9661-66448B17B82C}"/>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2" descr="imageTS.png">
            <a:extLst>
              <a:ext uri="{FF2B5EF4-FFF2-40B4-BE49-F238E27FC236}">
                <a16:creationId xmlns:a16="http://schemas.microsoft.com/office/drawing/2014/main" id="{21D6BF0B-32D3-4C7F-A008-E3D66242B2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6536" y="5384802"/>
            <a:ext cx="2478445" cy="1123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098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image.png">
            <a:extLst>
              <a:ext uri="{FF2B5EF4-FFF2-40B4-BE49-F238E27FC236}">
                <a16:creationId xmlns:a16="http://schemas.microsoft.com/office/drawing/2014/main" id="{307F9151-F059-46F3-99E4-AC621989CD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8554" y="1825625"/>
            <a:ext cx="7718895"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1DAFCDC-E614-4B57-AB8E-A22A81B80EC4}"/>
              </a:ext>
            </a:extLst>
          </p:cNvPr>
          <p:cNvSpPr>
            <a:spLocks noGrp="1" noChangeArrowheads="1"/>
          </p:cNvSpPr>
          <p:nvPr>
            <p:ph type="title"/>
          </p:nvPr>
        </p:nvSpPr>
        <p:spPr bwMode="auto">
          <a:xfrm>
            <a:off x="838199" y="366187"/>
            <a:ext cx="10277475"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333333"/>
                </a:solidFill>
                <a:effectLst/>
                <a:latin typeface="Open Sans"/>
              </a:rPr>
              <a:t>Examples of additive and </a:t>
            </a:r>
            <a:br>
              <a:rPr kumimoji="0" lang="en-US" altLang="en-US" sz="4000" b="0" i="0" u="none" strike="noStrike" cap="none" normalizeH="0" baseline="0" dirty="0">
                <a:ln>
                  <a:noFill/>
                </a:ln>
                <a:solidFill>
                  <a:srgbClr val="333333"/>
                </a:solidFill>
                <a:effectLst/>
                <a:latin typeface="Open Sans"/>
              </a:rPr>
            </a:br>
            <a:r>
              <a:rPr kumimoji="0" lang="en-US" altLang="en-US" sz="4000" b="0" i="0" u="none" strike="noStrike" cap="none" normalizeH="0" baseline="0" dirty="0">
                <a:ln>
                  <a:noFill/>
                </a:ln>
                <a:solidFill>
                  <a:srgbClr val="333333"/>
                </a:solidFill>
                <a:effectLst/>
                <a:latin typeface="Open Sans"/>
              </a:rPr>
              <a:t>multiplicative seasonality on trend</a:t>
            </a:r>
            <a:r>
              <a:rPr kumimoji="0" lang="en-US" altLang="en-US" sz="4000" b="0" i="0" u="none" strike="noStrike" cap="none" normalizeH="0" baseline="0" dirty="0">
                <a:ln>
                  <a:noFill/>
                </a:ln>
                <a:solidFill>
                  <a:schemeClr val="tx1"/>
                </a:solidFill>
                <a:effectLst/>
              </a:rPr>
              <a:t> </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32521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CE6FB685-2459-4AE2-9FD4-8A85C02E97F2}"/>
              </a:ext>
            </a:extLst>
          </p:cNvPr>
          <p:cNvSpPr>
            <a:spLocks noGrp="1"/>
          </p:cNvSpPr>
          <p:nvPr>
            <p:ph idx="1"/>
          </p:nvPr>
        </p:nvSpPr>
        <p:spPr/>
        <p:txBody>
          <a:bodyPr/>
          <a:lstStyle/>
          <a:p>
            <a:r>
              <a:rPr lang="en-US" dirty="0"/>
              <a:t>As a rule, the time series can present (decomposed) into its main components by methods of the time series analysis. </a:t>
            </a:r>
          </a:p>
          <a:p>
            <a:pPr lvl="1"/>
            <a:r>
              <a:rPr lang="en-US" dirty="0"/>
              <a:t>The study of methods of time series analysis is the subject of our course.</a:t>
            </a:r>
          </a:p>
        </p:txBody>
      </p:sp>
      <p:sp>
        <p:nvSpPr>
          <p:cNvPr id="4" name="Rectangle 3">
            <a:extLst>
              <a:ext uri="{FF2B5EF4-FFF2-40B4-BE49-F238E27FC236}">
                <a16:creationId xmlns:a16="http://schemas.microsoft.com/office/drawing/2014/main" id="{71DAFCDC-E614-4B57-AB8E-A22A81B80EC4}"/>
              </a:ext>
            </a:extLst>
          </p:cNvPr>
          <p:cNvSpPr>
            <a:spLocks noGrp="1" noChangeArrowheads="1"/>
          </p:cNvSpPr>
          <p:nvPr>
            <p:ph type="title"/>
          </p:nvPr>
        </p:nvSpPr>
        <p:spPr bwMode="auto">
          <a:xfrm>
            <a:off x="838199" y="366187"/>
            <a:ext cx="10277475"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333333"/>
                </a:solidFill>
                <a:effectLst/>
                <a:latin typeface="Open Sans"/>
              </a:rPr>
              <a:t>Examples of additive and </a:t>
            </a:r>
            <a:br>
              <a:rPr kumimoji="0" lang="en-US" altLang="en-US" sz="4000" b="0" i="0" u="none" strike="noStrike" cap="none" normalizeH="0" baseline="0" dirty="0">
                <a:ln>
                  <a:noFill/>
                </a:ln>
                <a:solidFill>
                  <a:srgbClr val="333333"/>
                </a:solidFill>
                <a:effectLst/>
                <a:latin typeface="Open Sans"/>
              </a:rPr>
            </a:br>
            <a:r>
              <a:rPr kumimoji="0" lang="en-US" altLang="en-US" sz="4000" b="0" i="0" u="none" strike="noStrike" cap="none" normalizeH="0" baseline="0" dirty="0">
                <a:ln>
                  <a:noFill/>
                </a:ln>
                <a:solidFill>
                  <a:srgbClr val="333333"/>
                </a:solidFill>
                <a:effectLst/>
                <a:latin typeface="Open Sans"/>
              </a:rPr>
              <a:t>multiplicative seasonality on trend</a:t>
            </a:r>
            <a:r>
              <a:rPr kumimoji="0" lang="en-US" altLang="en-US" sz="4000" b="0" i="0" u="none" strike="noStrike" cap="none" normalizeH="0" baseline="0" dirty="0">
                <a:ln>
                  <a:noFill/>
                </a:ln>
                <a:solidFill>
                  <a:schemeClr val="tx1"/>
                </a:solidFill>
                <a:effectLst/>
              </a:rPr>
              <a:t> </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pic>
        <p:nvPicPr>
          <p:cNvPr id="13314" name="Picture 2" descr="image.png">
            <a:extLst>
              <a:ext uri="{FF2B5EF4-FFF2-40B4-BE49-F238E27FC236}">
                <a16:creationId xmlns:a16="http://schemas.microsoft.com/office/drawing/2014/main" id="{5475BAD1-2B9C-4D12-8B6C-494AB8D9F1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9525" y="3081863"/>
            <a:ext cx="4552950" cy="3409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955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CE6FB685-2459-4AE2-9FD4-8A85C02E97F2}"/>
              </a:ext>
            </a:extLst>
          </p:cNvPr>
          <p:cNvSpPr>
            <a:spLocks noGrp="1"/>
          </p:cNvSpPr>
          <p:nvPr>
            <p:ph idx="1"/>
          </p:nvPr>
        </p:nvSpPr>
        <p:spPr/>
        <p:txBody>
          <a:bodyPr/>
          <a:lstStyle/>
          <a:p>
            <a:endParaRPr lang="en-US" dirty="0"/>
          </a:p>
        </p:txBody>
      </p:sp>
      <p:sp>
        <p:nvSpPr>
          <p:cNvPr id="4" name="Rectangle 3">
            <a:extLst>
              <a:ext uri="{FF2B5EF4-FFF2-40B4-BE49-F238E27FC236}">
                <a16:creationId xmlns:a16="http://schemas.microsoft.com/office/drawing/2014/main" id="{71DAFCDC-E614-4B57-AB8E-A22A81B80EC4}"/>
              </a:ext>
            </a:extLst>
          </p:cNvPr>
          <p:cNvSpPr>
            <a:spLocks noGrp="1" noChangeArrowheads="1"/>
          </p:cNvSpPr>
          <p:nvPr>
            <p:ph type="title"/>
          </p:nvPr>
        </p:nvSpPr>
        <p:spPr bwMode="auto">
          <a:xfrm>
            <a:off x="838199" y="673963"/>
            <a:ext cx="1027747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00000"/>
              </a:lnSpc>
              <a:spcAft>
                <a:spcPct val="0"/>
              </a:spcAft>
            </a:pPr>
            <a:r>
              <a:rPr kumimoji="0" lang="en-US" altLang="en-US" sz="4000" b="0" i="0" u="none" strike="noStrike" cap="none" normalizeH="0" baseline="0" dirty="0">
                <a:ln>
                  <a:noFill/>
                </a:ln>
                <a:solidFill>
                  <a:srgbClr val="333333"/>
                </a:solidFill>
                <a:effectLst/>
                <a:latin typeface="Open Sans"/>
              </a:rPr>
              <a:t>Examples of multi-seasonality</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pic>
        <p:nvPicPr>
          <p:cNvPr id="14338" name="Picture 2" descr="image.png">
            <a:extLst>
              <a:ext uri="{FF2B5EF4-FFF2-40B4-BE49-F238E27FC236}">
                <a16:creationId xmlns:a16="http://schemas.microsoft.com/office/drawing/2014/main" id="{FF68EEDA-1B95-4127-8219-70FF25BBDC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7653" y="1381849"/>
            <a:ext cx="7493462" cy="5352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3239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CE6FB685-2459-4AE2-9FD4-8A85C02E97F2}"/>
              </a:ext>
            </a:extLst>
          </p:cNvPr>
          <p:cNvSpPr>
            <a:spLocks noGrp="1"/>
          </p:cNvSpPr>
          <p:nvPr>
            <p:ph idx="1"/>
          </p:nvPr>
        </p:nvSpPr>
        <p:spPr>
          <a:xfrm>
            <a:off x="838199" y="1449610"/>
            <a:ext cx="10515600" cy="4351338"/>
          </a:xfrm>
        </p:spPr>
        <p:txBody>
          <a:bodyPr>
            <a:noAutofit/>
          </a:bodyPr>
          <a:lstStyle/>
          <a:p>
            <a:r>
              <a:rPr lang="en-US" sz="2400" dirty="0"/>
              <a:t>The interpretation of data features as time series components depends on our goal.  Before make decision about time series model we need to make and check a several hypotheses. </a:t>
            </a:r>
            <a:endParaRPr lang="ru-RU" sz="2400" dirty="0"/>
          </a:p>
          <a:p>
            <a:r>
              <a:rPr lang="en-US" sz="2400" dirty="0"/>
              <a:t>	For instance, lets considering the price of Bitcoin. If we wont to predict a day-change of the price we will considering the several hour-changing as seasonality, a week change as trend, a day-change as cyclic components and a minute change as noise. But if we wan to estimate a month price, than the day change will be considered as a noise part, and also we can we can identify several trends (or trend with time dependence!).</a:t>
            </a:r>
            <a:endParaRPr lang="ru-RU" sz="2400" dirty="0"/>
          </a:p>
          <a:p>
            <a:r>
              <a:rPr lang="en-US" sz="2400" dirty="0"/>
              <a:t>	Thus, the first task in the time series analysis (at least in its classical form) is to introduce the model of the series. Ideally we need to have the full formally described model of the series, but at least we need to have the trend model (and, or including cyclic part).​</a:t>
            </a:r>
            <a:endParaRPr lang="ru-RU" sz="2400" dirty="0"/>
          </a:p>
          <a:p>
            <a:endParaRPr lang="en-US" sz="2400" dirty="0"/>
          </a:p>
        </p:txBody>
      </p:sp>
      <p:sp>
        <p:nvSpPr>
          <p:cNvPr id="4" name="Rectangle 3">
            <a:extLst>
              <a:ext uri="{FF2B5EF4-FFF2-40B4-BE49-F238E27FC236}">
                <a16:creationId xmlns:a16="http://schemas.microsoft.com/office/drawing/2014/main" id="{71DAFCDC-E614-4B57-AB8E-A22A81B80EC4}"/>
              </a:ext>
            </a:extLst>
          </p:cNvPr>
          <p:cNvSpPr>
            <a:spLocks noGrp="1" noChangeArrowheads="1"/>
          </p:cNvSpPr>
          <p:nvPr>
            <p:ph type="title"/>
          </p:nvPr>
        </p:nvSpPr>
        <p:spPr bwMode="auto">
          <a:xfrm>
            <a:off x="838199" y="673963"/>
            <a:ext cx="1027747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00000"/>
              </a:lnSpc>
              <a:spcAft>
                <a:spcPct val="0"/>
              </a:spcAft>
            </a:pPr>
            <a:r>
              <a:rPr kumimoji="0" lang="en-US" altLang="en-US" sz="4000" b="0" i="0" u="none" strike="noStrike" cap="none" normalizeH="0" baseline="0" dirty="0">
                <a:ln>
                  <a:noFill/>
                </a:ln>
                <a:solidFill>
                  <a:srgbClr val="333333"/>
                </a:solidFill>
                <a:effectLst/>
                <a:latin typeface="Open Sans"/>
              </a:rPr>
              <a:t>Examples of multi-seasonality</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596092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CE6FB685-2459-4AE2-9FD4-8A85C02E97F2}"/>
              </a:ext>
            </a:extLst>
          </p:cNvPr>
          <p:cNvSpPr>
            <a:spLocks noGrp="1"/>
          </p:cNvSpPr>
          <p:nvPr>
            <p:ph idx="1"/>
          </p:nvPr>
        </p:nvSpPr>
        <p:spPr>
          <a:xfrm>
            <a:off x="94004" y="1449610"/>
            <a:ext cx="11451364" cy="4788820"/>
          </a:xfrm>
        </p:spPr>
        <p:txBody>
          <a:bodyPr>
            <a:noAutofit/>
          </a:bodyPr>
          <a:lstStyle/>
          <a:p>
            <a:r>
              <a:rPr lang="en-US" sz="2000" dirty="0"/>
              <a:t>The main parts of the time series are the trend and seasonality. When we have some data first thing we need is to determinate the trend part. </a:t>
            </a:r>
            <a:r>
              <a:rPr lang="en-US" sz="2000" b="1" dirty="0"/>
              <a:t>The following things are important about the trend.</a:t>
            </a:r>
            <a:endParaRPr lang="ru-RU" sz="2000" dirty="0"/>
          </a:p>
          <a:p>
            <a:pPr lvl="0"/>
            <a:r>
              <a:rPr lang="en-US" sz="2000" dirty="0"/>
              <a:t>Frequently we do not know how to approximate trend the best expect of linear trend. </a:t>
            </a:r>
            <a:endParaRPr lang="ru-RU" sz="2000" dirty="0"/>
          </a:p>
          <a:p>
            <a:pPr lvl="0"/>
            <a:r>
              <a:rPr lang="en-US" sz="2000" dirty="0"/>
              <a:t>The error of the trend approximation have main influence on the error of the time series prediction or its parameters estimation. </a:t>
            </a:r>
            <a:endParaRPr lang="ru-RU" sz="2000" dirty="0"/>
          </a:p>
          <a:p>
            <a:pPr lvl="0"/>
            <a:r>
              <a:rPr lang="en-US" sz="2000" dirty="0"/>
              <a:t>For most of the real-world series, the trend is not the monotonic growing (or falling) function.     </a:t>
            </a:r>
            <a:endParaRPr lang="ru-RU" sz="2000" dirty="0"/>
          </a:p>
          <a:p>
            <a:pPr lvl="0"/>
            <a:r>
              <a:rPr lang="en-US" sz="2000" dirty="0"/>
              <a:t>The trend can have inflexion points and/or saturation parts which are necessary to be predicted with the most accuracy (for instance, see currency price prediction graphic above).     </a:t>
            </a:r>
            <a:endParaRPr lang="ru-RU" sz="2000" dirty="0"/>
          </a:p>
          <a:p>
            <a:pPr lvl="0"/>
            <a:r>
              <a:rPr lang="en-US" sz="2000" dirty="0"/>
              <a:t>The piecewise-monotonic behavior is natural for many real-world processes, thus it is most important to identify the inflection point If trend has a complex form it could be hard to distinguish it in series. </a:t>
            </a:r>
            <a:endParaRPr lang="ru-RU" sz="2000" dirty="0"/>
          </a:p>
          <a:p>
            <a:pPr lvl="0"/>
            <a:r>
              <a:rPr lang="en-US" sz="2000" dirty="0"/>
              <a:t>In many cases the cyclical part of the series can be considered either as its complex trend or its seasonality. </a:t>
            </a:r>
            <a:endParaRPr lang="ru-RU" sz="2000" dirty="0"/>
          </a:p>
          <a:p>
            <a:pPr lvl="0"/>
            <a:r>
              <a:rPr lang="en-US" sz="2000" dirty="0"/>
              <a:t>The deterministic trend can be affected by several random effects, such as a random walk and drift.  In this case sometimes we will need to talk about stochastic trend. These effects, in fact, can be considered as noise but mostly influencing only on the trend part.</a:t>
            </a:r>
            <a:endParaRPr lang="ru-RU" sz="2000" dirty="0"/>
          </a:p>
        </p:txBody>
      </p:sp>
      <p:sp>
        <p:nvSpPr>
          <p:cNvPr id="4" name="Rectangle 3">
            <a:extLst>
              <a:ext uri="{FF2B5EF4-FFF2-40B4-BE49-F238E27FC236}">
                <a16:creationId xmlns:a16="http://schemas.microsoft.com/office/drawing/2014/main" id="{71DAFCDC-E614-4B57-AB8E-A22A81B80EC4}"/>
              </a:ext>
            </a:extLst>
          </p:cNvPr>
          <p:cNvSpPr>
            <a:spLocks noGrp="1" noChangeArrowheads="1"/>
          </p:cNvSpPr>
          <p:nvPr>
            <p:ph type="title"/>
          </p:nvPr>
        </p:nvSpPr>
        <p:spPr bwMode="auto">
          <a:xfrm>
            <a:off x="838199" y="673963"/>
            <a:ext cx="1027747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00000"/>
              </a:lnSpc>
              <a:spcAft>
                <a:spcPct val="0"/>
              </a:spcAft>
            </a:pPr>
            <a:r>
              <a:rPr kumimoji="0" lang="en-US" altLang="en-US" sz="4000" b="0" i="0" u="none" strike="noStrike" cap="none" normalizeH="0" baseline="0" dirty="0">
                <a:ln>
                  <a:noFill/>
                </a:ln>
                <a:solidFill>
                  <a:srgbClr val="333333"/>
                </a:solidFill>
                <a:effectLst/>
                <a:latin typeface="Open Sans"/>
              </a:rPr>
              <a:t>Examples of multi-seasonality</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31760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5CEB70-24DC-4675-A339-770D32F021C6}"/>
              </a:ext>
            </a:extLst>
          </p:cNvPr>
          <p:cNvSpPr>
            <a:spLocks noGrp="1"/>
          </p:cNvSpPr>
          <p:nvPr>
            <p:ph type="title"/>
          </p:nvPr>
        </p:nvSpPr>
        <p:spPr>
          <a:xfrm>
            <a:off x="838200" y="365126"/>
            <a:ext cx="10515600" cy="692150"/>
          </a:xfrm>
        </p:spPr>
        <p:txBody>
          <a:bodyPr>
            <a:normAutofit fontScale="90000"/>
          </a:bodyPr>
          <a:lstStyle/>
          <a:p>
            <a:r>
              <a:rPr lang="en-US" altLang="en-US" dirty="0">
                <a:solidFill>
                  <a:srgbClr val="333333"/>
                </a:solidFill>
                <a:latin typeface="Open Sans"/>
              </a:rPr>
              <a:t>Examples of Time series interpretation</a:t>
            </a:r>
            <a:endParaRPr lang="en-US" dirty="0"/>
          </a:p>
        </p:txBody>
      </p:sp>
      <p:sp>
        <p:nvSpPr>
          <p:cNvPr id="3" name="Объект 2">
            <a:extLst>
              <a:ext uri="{FF2B5EF4-FFF2-40B4-BE49-F238E27FC236}">
                <a16:creationId xmlns:a16="http://schemas.microsoft.com/office/drawing/2014/main" id="{0A407AE0-DFB9-4EEB-B9BD-5D9D13410CB6}"/>
              </a:ext>
            </a:extLst>
          </p:cNvPr>
          <p:cNvSpPr>
            <a:spLocks noGrp="1"/>
          </p:cNvSpPr>
          <p:nvPr>
            <p:ph idx="1"/>
          </p:nvPr>
        </p:nvSpPr>
        <p:spPr>
          <a:xfrm>
            <a:off x="116542" y="1357044"/>
            <a:ext cx="11793114" cy="4351338"/>
          </a:xfrm>
        </p:spPr>
        <p:txBody>
          <a:bodyPr>
            <a:normAutofit/>
          </a:bodyPr>
          <a:lstStyle/>
          <a:p>
            <a:r>
              <a:rPr lang="en-US" sz="2000" dirty="0">
                <a:latin typeface="Arial" panose="020B0604020202020204" pitchFamily="34" charset="0"/>
                <a:cs typeface="Arial" panose="020B0604020202020204" pitchFamily="34" charset="0"/>
              </a:rPr>
              <a:t>Daily change</a:t>
            </a:r>
          </a:p>
        </p:txBody>
      </p:sp>
      <p:pic>
        <p:nvPicPr>
          <p:cNvPr id="16386" name="Picture 2" descr="image_btc_day.png">
            <a:extLst>
              <a:ext uri="{FF2B5EF4-FFF2-40B4-BE49-F238E27FC236}">
                <a16:creationId xmlns:a16="http://schemas.microsoft.com/office/drawing/2014/main" id="{210403FF-03D1-4B5F-8F66-4DAFDAFFB9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344" y="1963936"/>
            <a:ext cx="5403226" cy="408724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image.png">
            <a:extLst>
              <a:ext uri="{FF2B5EF4-FFF2-40B4-BE49-F238E27FC236}">
                <a16:creationId xmlns:a16="http://schemas.microsoft.com/office/drawing/2014/main" id="{A44BF481-4B93-428B-8A98-4980A35537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2736" y="2002036"/>
            <a:ext cx="5715582" cy="4049140"/>
          </a:xfrm>
          <a:prstGeom prst="rect">
            <a:avLst/>
          </a:prstGeom>
          <a:noFill/>
          <a:extLst>
            <a:ext uri="{909E8E84-426E-40DD-AFC4-6F175D3DCCD1}">
              <a14:hiddenFill xmlns:a14="http://schemas.microsoft.com/office/drawing/2010/main">
                <a:solidFill>
                  <a:srgbClr val="FFFFFF"/>
                </a:solidFill>
              </a14:hiddenFill>
            </a:ext>
          </a:extLst>
        </p:spPr>
      </p:pic>
      <p:sp>
        <p:nvSpPr>
          <p:cNvPr id="6" name="Объект 2">
            <a:extLst>
              <a:ext uri="{FF2B5EF4-FFF2-40B4-BE49-F238E27FC236}">
                <a16:creationId xmlns:a16="http://schemas.microsoft.com/office/drawing/2014/main" id="{22A885A4-7888-4848-99D9-83C0E275F005}"/>
              </a:ext>
            </a:extLst>
          </p:cNvPr>
          <p:cNvSpPr txBox="1">
            <a:spLocks/>
          </p:cNvSpPr>
          <p:nvPr/>
        </p:nvSpPr>
        <p:spPr>
          <a:xfrm>
            <a:off x="5896558" y="1357044"/>
            <a:ext cx="571558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Arial" panose="020B0604020202020204" pitchFamily="34" charset="0"/>
                <a:cs typeface="Arial" panose="020B0604020202020204" pitchFamily="34" charset="0"/>
              </a:rPr>
              <a:t>Monthly change</a:t>
            </a:r>
          </a:p>
        </p:txBody>
      </p:sp>
    </p:spTree>
    <p:extLst>
      <p:ext uri="{BB962C8B-B14F-4D97-AF65-F5344CB8AC3E}">
        <p14:creationId xmlns:p14="http://schemas.microsoft.com/office/powerpoint/2010/main" val="2359158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9B0BEDB-9774-4E17-9A6B-DBCF6A1F528F}"/>
              </a:ext>
            </a:extLst>
          </p:cNvPr>
          <p:cNvSpPr>
            <a:spLocks noGrp="1"/>
          </p:cNvSpPr>
          <p:nvPr>
            <p:ph type="title"/>
          </p:nvPr>
        </p:nvSpPr>
        <p:spPr>
          <a:xfrm>
            <a:off x="628650" y="418930"/>
            <a:ext cx="10515600" cy="1325563"/>
          </a:xfrm>
        </p:spPr>
        <p:txBody>
          <a:bodyPr>
            <a:normAutofit/>
          </a:bodyPr>
          <a:lstStyle/>
          <a:p>
            <a:pPr algn="ctr"/>
            <a:r>
              <a:rPr lang="en-US" b="1" dirty="0"/>
              <a:t>Time Series Applications. </a:t>
            </a:r>
            <a:br>
              <a:rPr lang="en-US" b="1" dirty="0"/>
            </a:br>
            <a:endParaRPr lang="en-US" dirty="0">
              <a:latin typeface="+mn-lt"/>
            </a:endParaRPr>
          </a:p>
        </p:txBody>
      </p:sp>
      <p:sp>
        <p:nvSpPr>
          <p:cNvPr id="3" name="Объект 2">
            <a:extLst>
              <a:ext uri="{FF2B5EF4-FFF2-40B4-BE49-F238E27FC236}">
                <a16:creationId xmlns:a16="http://schemas.microsoft.com/office/drawing/2014/main" id="{4CDB8E57-5CA8-497C-990E-C304F4FBE710}"/>
              </a:ext>
            </a:extLst>
          </p:cNvPr>
          <p:cNvSpPr>
            <a:spLocks noGrp="1"/>
          </p:cNvSpPr>
          <p:nvPr>
            <p:ph idx="1"/>
          </p:nvPr>
        </p:nvSpPr>
        <p:spPr>
          <a:xfrm>
            <a:off x="495656" y="1254843"/>
            <a:ext cx="10938617" cy="5315726"/>
          </a:xfrm>
        </p:spPr>
        <p:txBody>
          <a:bodyPr>
            <a:normAutofit/>
          </a:bodyPr>
          <a:lstStyle/>
          <a:p>
            <a:r>
              <a:rPr lang="en-US" sz="2400" b="1" dirty="0"/>
              <a:t>Time series</a:t>
            </a:r>
            <a:r>
              <a:rPr lang="en-US" sz="2400" dirty="0"/>
              <a:t> is the set of the digitized indexed samples, in which each sample is connected with other in some relation. As a rule, there, statistical relation has place to be. Usually, Time series is considering as digitized sequential series of some values which are taken with some time-step. Often equidistant time-steps are used. Each series value can be called sample.</a:t>
            </a:r>
            <a:endParaRPr lang="ru-RU" sz="2400" dirty="0"/>
          </a:p>
          <a:p>
            <a:r>
              <a:rPr lang="en-US" sz="2400" b="1" dirty="0"/>
              <a:t>Time Series Analysis</a:t>
            </a:r>
            <a:r>
              <a:rPr lang="en-US" sz="2400" dirty="0"/>
              <a:t> is one or a sequential set of method/algorithm to obtain (or estimate/predict) some of the series parameters (or features). Such features can be the further (previous) values of samples, some series parameters or its model at all. As a rule, the series is treated by statistically-based methods of analysis.</a:t>
            </a:r>
            <a:endParaRPr lang="ru-RU" sz="2400" dirty="0"/>
          </a:p>
          <a:p>
            <a:endParaRPr lang="en-US" sz="1800" dirty="0"/>
          </a:p>
        </p:txBody>
      </p:sp>
      <p:sp>
        <p:nvSpPr>
          <p:cNvPr id="5" name="Rectangle 231">
            <a:extLst>
              <a:ext uri="{FF2B5EF4-FFF2-40B4-BE49-F238E27FC236}">
                <a16:creationId xmlns:a16="http://schemas.microsoft.com/office/drawing/2014/main" id="{57F50B8E-A23A-4154-9A0C-994DE115ACE6}"/>
              </a:ext>
            </a:extLst>
          </p:cNvPr>
          <p:cNvSpPr>
            <a:spLocks noChangeArrowheads="1"/>
          </p:cNvSpPr>
          <p:nvPr/>
        </p:nvSpPr>
        <p:spPr bwMode="auto">
          <a:xfrm>
            <a:off x="6167755" y="4477385"/>
            <a:ext cx="52070" cy="1079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6" name="Rectangle 3">
            <a:extLst>
              <a:ext uri="{FF2B5EF4-FFF2-40B4-BE49-F238E27FC236}">
                <a16:creationId xmlns:a16="http://schemas.microsoft.com/office/drawing/2014/main" id="{66C52228-8C94-4CF2-AD63-BA9617333BA2}"/>
              </a:ext>
            </a:extLst>
          </p:cNvPr>
          <p:cNvSpPr>
            <a:spLocks noChangeArrowheads="1"/>
          </p:cNvSpPr>
          <p:nvPr/>
        </p:nvSpPr>
        <p:spPr bwMode="auto">
          <a:xfrm>
            <a:off x="0" y="463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42314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Объект 2">
                <a:extLst>
                  <a:ext uri="{FF2B5EF4-FFF2-40B4-BE49-F238E27FC236}">
                    <a16:creationId xmlns:a16="http://schemas.microsoft.com/office/drawing/2014/main" id="{0A407AE0-DFB9-4EEB-B9BD-5D9D13410CB6}"/>
                  </a:ext>
                </a:extLst>
              </p:cNvPr>
              <p:cNvSpPr>
                <a:spLocks noGrp="1"/>
              </p:cNvSpPr>
              <p:nvPr>
                <p:ph idx="1"/>
              </p:nvPr>
            </p:nvSpPr>
            <p:spPr>
              <a:xfrm>
                <a:off x="361950" y="1152525"/>
                <a:ext cx="10515600" cy="5340350"/>
              </a:xfrm>
            </p:spPr>
            <p:txBody>
              <a:bodyPr>
                <a:normAutofit/>
              </a:bodyPr>
              <a:lstStyle/>
              <a:p>
                <a:r>
                  <a:rPr lang="en-US" sz="2000" dirty="0">
                    <a:latin typeface="Arial" panose="020B0604020202020204" pitchFamily="34" charset="0"/>
                    <a:cs typeface="Arial" panose="020B0604020202020204" pitchFamily="34" charset="0"/>
                  </a:rPr>
                  <a:t>lack of any trend.     </a:t>
                </a:r>
              </a:p>
              <a:p>
                <a:r>
                  <a:rPr lang="en-US" sz="2000" dirty="0">
                    <a:latin typeface="Arial" panose="020B0604020202020204" pitchFamily="34" charset="0"/>
                    <a:cs typeface="Arial" panose="020B0604020202020204" pitchFamily="34" charset="0"/>
                  </a:rPr>
                  <a:t>random trend (or stochastic trend, like random walk).       </a:t>
                </a:r>
              </a:p>
              <a:p>
                <a:r>
                  <a:rPr lang="en-US" sz="2000" dirty="0">
                    <a:latin typeface="Arial" panose="020B0604020202020204" pitchFamily="34" charset="0"/>
                    <a:cs typeface="Arial" panose="020B0604020202020204" pitchFamily="34" charset="0"/>
                  </a:rPr>
                  <a:t>line trend  </a:t>
                </a:r>
                <a14:m>
                  <m:oMath xmlns:m="http://schemas.openxmlformats.org/officeDocument/2006/math">
                    <m:r>
                      <a:rPr lang="en-US" sz="2000" i="1" dirty="0" smtClean="0">
                        <a:latin typeface="Cambria Math" panose="02040503050406030204" pitchFamily="18" charset="0"/>
                        <a:cs typeface="Arial" panose="020B0604020202020204" pitchFamily="34" charset="0"/>
                      </a:rPr>
                      <m:t>𝑦</m:t>
                    </m:r>
                    <m:d>
                      <m:dPr>
                        <m:ctrlPr>
                          <a:rPr lang="en-US" sz="2000" i="1" dirty="0" smtClean="0">
                            <a:latin typeface="Cambria Math" panose="02040503050406030204" pitchFamily="18" charset="0"/>
                            <a:cs typeface="Arial" panose="020B0604020202020204" pitchFamily="34" charset="0"/>
                          </a:rPr>
                        </m:ctrlPr>
                      </m:dPr>
                      <m:e>
                        <m:r>
                          <a:rPr lang="en-US" sz="2000" i="1" dirty="0" smtClean="0">
                            <a:latin typeface="Cambria Math" panose="02040503050406030204" pitchFamily="18" charset="0"/>
                            <a:cs typeface="Arial" panose="020B0604020202020204" pitchFamily="34" charset="0"/>
                          </a:rPr>
                          <m:t>𝑡</m:t>
                        </m:r>
                      </m:e>
                    </m:d>
                    <m:r>
                      <a:rPr lang="en-US" sz="2000" i="1" dirty="0" smtClean="0">
                        <a:latin typeface="Cambria Math" panose="02040503050406030204" pitchFamily="18" charset="0"/>
                        <a:cs typeface="Arial" panose="020B0604020202020204" pitchFamily="34" charset="0"/>
                      </a:rPr>
                      <m:t>= </m:t>
                    </m:r>
                    <m:r>
                      <a:rPr lang="en-US" sz="2000" i="1" dirty="0" smtClean="0">
                        <a:latin typeface="Cambria Math" panose="02040503050406030204" pitchFamily="18" charset="0"/>
                        <a:cs typeface="Arial" panose="020B0604020202020204" pitchFamily="34" charset="0"/>
                      </a:rPr>
                      <m:t>𝑎</m:t>
                    </m:r>
                    <m:r>
                      <a:rPr lang="en-US" sz="2000" i="1" dirty="0" smtClean="0">
                        <a:latin typeface="Cambria Math" panose="02040503050406030204" pitchFamily="18" charset="0"/>
                        <a:cs typeface="Arial" panose="020B0604020202020204" pitchFamily="34" charset="0"/>
                      </a:rPr>
                      <m:t>⋅ </m:t>
                    </m:r>
                    <m:r>
                      <a:rPr lang="en-US" sz="2000" i="1" dirty="0" smtClean="0">
                        <a:latin typeface="Cambria Math" panose="02040503050406030204" pitchFamily="18" charset="0"/>
                        <a:cs typeface="Arial" panose="020B0604020202020204" pitchFamily="34" charset="0"/>
                      </a:rPr>
                      <m:t>𝑡</m:t>
                    </m:r>
                    <m:r>
                      <a:rPr lang="en-US" sz="2000" i="1" dirty="0" smtClean="0">
                        <a:latin typeface="Cambria Math" panose="02040503050406030204" pitchFamily="18" charset="0"/>
                        <a:cs typeface="Arial" panose="020B0604020202020204" pitchFamily="34" charset="0"/>
                      </a:rPr>
                      <m:t> + </m:t>
                    </m:r>
                    <m:r>
                      <a:rPr lang="en-US" sz="2000" i="1" dirty="0" smtClean="0">
                        <a:latin typeface="Cambria Math" panose="02040503050406030204" pitchFamily="18" charset="0"/>
                        <a:cs typeface="Arial" panose="020B0604020202020204" pitchFamily="34" charset="0"/>
                      </a:rPr>
                      <m:t>𝑏</m:t>
                    </m:r>
                    <m:r>
                      <a:rPr lang="en-US" sz="2000" i="1" dirty="0" smtClean="0">
                        <a:latin typeface="Cambria Math" panose="02040503050406030204" pitchFamily="18" charset="0"/>
                        <a:cs typeface="Arial" panose="020B0604020202020204" pitchFamily="34" charset="0"/>
                      </a:rPr>
                      <m:t>     </m:t>
                    </m:r>
                  </m:oMath>
                </a14:m>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parabolic trend  </a:t>
                </a:r>
                <a14:m>
                  <m:oMath xmlns:m="http://schemas.openxmlformats.org/officeDocument/2006/math">
                    <m:r>
                      <a:rPr lang="en-US" sz="2000" i="1" dirty="0" smtClean="0">
                        <a:latin typeface="Cambria Math" panose="02040503050406030204" pitchFamily="18" charset="0"/>
                        <a:cs typeface="Arial" panose="020B0604020202020204" pitchFamily="34" charset="0"/>
                      </a:rPr>
                      <m:t>𝑦</m:t>
                    </m:r>
                    <m:d>
                      <m:dPr>
                        <m:ctrlPr>
                          <a:rPr lang="en-US" sz="2000" i="1" dirty="0" smtClean="0">
                            <a:latin typeface="Cambria Math" panose="02040503050406030204" pitchFamily="18" charset="0"/>
                            <a:cs typeface="Arial" panose="020B0604020202020204" pitchFamily="34" charset="0"/>
                          </a:rPr>
                        </m:ctrlPr>
                      </m:dPr>
                      <m:e>
                        <m:r>
                          <a:rPr lang="en-US" sz="2000" i="1" dirty="0" smtClean="0">
                            <a:latin typeface="Cambria Math" panose="02040503050406030204" pitchFamily="18" charset="0"/>
                            <a:cs typeface="Arial" panose="020B0604020202020204" pitchFamily="34" charset="0"/>
                          </a:rPr>
                          <m:t>𝑡</m:t>
                        </m:r>
                      </m:e>
                    </m:d>
                    <m:r>
                      <a:rPr lang="en-US" sz="2000" i="1" dirty="0" smtClean="0">
                        <a:latin typeface="Cambria Math" panose="02040503050406030204" pitchFamily="18" charset="0"/>
                        <a:cs typeface="Arial" panose="020B0604020202020204" pitchFamily="34" charset="0"/>
                      </a:rPr>
                      <m:t>= </m:t>
                    </m:r>
                    <m:r>
                      <a:rPr lang="en-US" sz="2000" i="1" dirty="0" smtClean="0">
                        <a:latin typeface="Cambria Math" panose="02040503050406030204" pitchFamily="18" charset="0"/>
                        <a:cs typeface="Arial" panose="020B0604020202020204" pitchFamily="34" charset="0"/>
                      </a:rPr>
                      <m:t>𝑎</m:t>
                    </m:r>
                    <m:r>
                      <a:rPr lang="en-US" sz="2000" i="1" dirty="0" smtClean="0">
                        <a:latin typeface="Cambria Math" panose="02040503050406030204" pitchFamily="18" charset="0"/>
                        <a:cs typeface="Arial" panose="020B0604020202020204" pitchFamily="34" charset="0"/>
                      </a:rPr>
                      <m:t>⋅ </m:t>
                    </m:r>
                    <m:sSup>
                      <m:sSupPr>
                        <m:ctrlPr>
                          <a:rPr lang="en-US" sz="2000" i="1" dirty="0" smtClean="0">
                            <a:latin typeface="Cambria Math" panose="02040503050406030204" pitchFamily="18" charset="0"/>
                            <a:cs typeface="Arial" panose="020B0604020202020204" pitchFamily="34" charset="0"/>
                          </a:rPr>
                        </m:ctrlPr>
                      </m:sSupPr>
                      <m:e>
                        <m:r>
                          <a:rPr lang="en-US" sz="2000" i="1" dirty="0" smtClean="0">
                            <a:latin typeface="Cambria Math" panose="02040503050406030204" pitchFamily="18" charset="0"/>
                            <a:cs typeface="Arial" panose="020B0604020202020204" pitchFamily="34" charset="0"/>
                          </a:rPr>
                          <m:t>𝑡</m:t>
                        </m:r>
                      </m:e>
                      <m:sup>
                        <m:r>
                          <a:rPr lang="en-US" sz="2000" i="1" dirty="0" smtClean="0">
                            <a:latin typeface="Cambria Math" panose="02040503050406030204" pitchFamily="18" charset="0"/>
                            <a:cs typeface="Arial" panose="020B0604020202020204" pitchFamily="34" charset="0"/>
                          </a:rPr>
                          <m:t>2</m:t>
                        </m:r>
                      </m:sup>
                    </m:sSup>
                    <m:r>
                      <a:rPr lang="en-US" sz="2000" i="1" dirty="0" smtClean="0">
                        <a:latin typeface="Cambria Math" panose="02040503050406030204" pitchFamily="18" charset="0"/>
                        <a:cs typeface="Arial" panose="020B0604020202020204" pitchFamily="34" charset="0"/>
                      </a:rPr>
                      <m:t> + </m:t>
                    </m:r>
                    <m:r>
                      <a:rPr lang="en-US" sz="2000" i="1" dirty="0" smtClean="0">
                        <a:latin typeface="Cambria Math" panose="02040503050406030204" pitchFamily="18" charset="0"/>
                        <a:cs typeface="Arial" panose="020B0604020202020204" pitchFamily="34" charset="0"/>
                      </a:rPr>
                      <m:t>𝑏</m:t>
                    </m:r>
                    <m:r>
                      <a:rPr lang="en-US" sz="2000" i="1" dirty="0" smtClean="0">
                        <a:latin typeface="Cambria Math" panose="02040503050406030204" pitchFamily="18" charset="0"/>
                        <a:cs typeface="Arial" panose="020B0604020202020204" pitchFamily="34" charset="0"/>
                      </a:rPr>
                      <m:t>⋅</m:t>
                    </m:r>
                    <m:r>
                      <a:rPr lang="en-US" sz="2000" i="1" dirty="0" smtClean="0">
                        <a:latin typeface="Cambria Math" panose="02040503050406030204" pitchFamily="18" charset="0"/>
                        <a:cs typeface="Arial" panose="020B0604020202020204" pitchFamily="34" charset="0"/>
                      </a:rPr>
                      <m:t>𝑥</m:t>
                    </m:r>
                    <m:r>
                      <a:rPr lang="en-US" sz="2000" i="1" dirty="0" smtClean="0">
                        <a:latin typeface="Cambria Math" panose="02040503050406030204" pitchFamily="18" charset="0"/>
                        <a:cs typeface="Arial" panose="020B0604020202020204" pitchFamily="34" charset="0"/>
                      </a:rPr>
                      <m:t> + </m:t>
                    </m:r>
                    <m:r>
                      <a:rPr lang="en-US" sz="2000" i="1" dirty="0" smtClean="0">
                        <a:latin typeface="Cambria Math" panose="02040503050406030204" pitchFamily="18" charset="0"/>
                        <a:cs typeface="Arial" panose="020B0604020202020204" pitchFamily="34" charset="0"/>
                      </a:rPr>
                      <m:t>𝑐</m:t>
                    </m:r>
                    <m:r>
                      <a:rPr lang="en-US" sz="2000" i="1" dirty="0" smtClean="0">
                        <a:latin typeface="Cambria Math" panose="02040503050406030204" pitchFamily="18" charset="0"/>
                        <a:cs typeface="Arial" panose="020B0604020202020204" pitchFamily="34" charset="0"/>
                      </a:rPr>
                      <m:t>     </m:t>
                    </m:r>
                  </m:oMath>
                </a14:m>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polynomial trend  </a:t>
                </a:r>
                <a14:m>
                  <m:oMath xmlns:m="http://schemas.openxmlformats.org/officeDocument/2006/math">
                    <m:r>
                      <a:rPr lang="en-US" sz="2000" i="1" dirty="0" smtClean="0">
                        <a:latin typeface="Cambria Math" panose="02040503050406030204" pitchFamily="18" charset="0"/>
                        <a:cs typeface="Arial" panose="020B0604020202020204" pitchFamily="34" charset="0"/>
                      </a:rPr>
                      <m:t>𝑦</m:t>
                    </m:r>
                    <m:d>
                      <m:dPr>
                        <m:ctrlPr>
                          <a:rPr lang="en-US" sz="2000" i="1" dirty="0" smtClean="0">
                            <a:latin typeface="Cambria Math" panose="02040503050406030204" pitchFamily="18" charset="0"/>
                            <a:cs typeface="Arial" panose="020B0604020202020204" pitchFamily="34" charset="0"/>
                          </a:rPr>
                        </m:ctrlPr>
                      </m:dPr>
                      <m:e>
                        <m:r>
                          <a:rPr lang="en-US" sz="2000" i="1" dirty="0" smtClean="0">
                            <a:latin typeface="Cambria Math" panose="02040503050406030204" pitchFamily="18" charset="0"/>
                            <a:cs typeface="Arial" panose="020B0604020202020204" pitchFamily="34" charset="0"/>
                          </a:rPr>
                          <m:t>𝑡</m:t>
                        </m:r>
                      </m:e>
                    </m:d>
                    <m:r>
                      <a:rPr lang="en-US" sz="2000" i="1" dirty="0" smtClean="0">
                        <a:latin typeface="Cambria Math" panose="02040503050406030204" pitchFamily="18" charset="0"/>
                        <a:cs typeface="Arial" panose="020B0604020202020204" pitchFamily="34" charset="0"/>
                      </a:rPr>
                      <m:t>= </m:t>
                    </m:r>
                    <m:r>
                      <a:rPr lang="en-US" sz="2000" i="1" dirty="0" smtClean="0">
                        <a:latin typeface="Cambria Math" panose="02040503050406030204" pitchFamily="18" charset="0"/>
                        <a:cs typeface="Arial" panose="020B0604020202020204" pitchFamily="34" charset="0"/>
                      </a:rPr>
                      <m:t>𝑎</m:t>
                    </m:r>
                    <m:r>
                      <a:rPr lang="en-US" sz="2000" i="1" dirty="0" smtClean="0">
                        <a:latin typeface="Cambria Math" panose="02040503050406030204" pitchFamily="18" charset="0"/>
                        <a:cs typeface="Arial" panose="020B0604020202020204" pitchFamily="34" charset="0"/>
                      </a:rPr>
                      <m:t>⋅ </m:t>
                    </m:r>
                    <m:sSup>
                      <m:sSupPr>
                        <m:ctrlPr>
                          <a:rPr lang="en-US" sz="2000" i="1" dirty="0" err="1" smtClean="0">
                            <a:latin typeface="Cambria Math" panose="02040503050406030204" pitchFamily="18" charset="0"/>
                            <a:cs typeface="Arial" panose="020B0604020202020204" pitchFamily="34" charset="0"/>
                          </a:rPr>
                        </m:ctrlPr>
                      </m:sSupPr>
                      <m:e>
                        <m:r>
                          <a:rPr lang="en-US" sz="2000" i="1" dirty="0" err="1" smtClean="0">
                            <a:latin typeface="Cambria Math" panose="02040503050406030204" pitchFamily="18" charset="0"/>
                            <a:cs typeface="Arial" panose="020B0604020202020204" pitchFamily="34" charset="0"/>
                          </a:rPr>
                          <m:t>𝑡</m:t>
                        </m:r>
                      </m:e>
                      <m:sup>
                        <m:r>
                          <a:rPr lang="en-US" sz="2000" i="1" dirty="0" err="1" smtClean="0">
                            <a:latin typeface="Cambria Math" panose="02040503050406030204" pitchFamily="18" charset="0"/>
                            <a:cs typeface="Arial" panose="020B0604020202020204" pitchFamily="34" charset="0"/>
                          </a:rPr>
                          <m:t>𝑏</m:t>
                        </m:r>
                      </m:sup>
                    </m:sSup>
                    <m:r>
                      <a:rPr lang="en-US" sz="2000" i="1" dirty="0" smtClean="0">
                        <a:latin typeface="Cambria Math" panose="02040503050406030204" pitchFamily="18" charset="0"/>
                        <a:cs typeface="Arial" panose="020B0604020202020204" pitchFamily="34" charset="0"/>
                      </a:rPr>
                      <m:t>+ </m:t>
                    </m:r>
                    <m:r>
                      <a:rPr lang="en-US" sz="2000" i="1" dirty="0" smtClean="0">
                        <a:latin typeface="Cambria Math" panose="02040503050406030204" pitchFamily="18" charset="0"/>
                        <a:cs typeface="Arial" panose="020B0604020202020204" pitchFamily="34" charset="0"/>
                      </a:rPr>
                      <m:t>𝑐</m:t>
                    </m:r>
                    <m:r>
                      <a:rPr lang="en-US" sz="2000" i="1" dirty="0" smtClean="0">
                        <a:latin typeface="Cambria Math" panose="02040503050406030204" pitchFamily="18" charset="0"/>
                        <a:cs typeface="Arial" panose="020B0604020202020204" pitchFamily="34" charset="0"/>
                      </a:rPr>
                      <m:t>     </m:t>
                    </m:r>
                  </m:oMath>
                </a14:m>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hyperbolic trend  </a:t>
                </a:r>
                <a14:m>
                  <m:oMath xmlns:m="http://schemas.openxmlformats.org/officeDocument/2006/math">
                    <m:r>
                      <a:rPr lang="en-US" sz="2000" i="1" dirty="0" smtClean="0">
                        <a:latin typeface="Cambria Math" panose="02040503050406030204" pitchFamily="18" charset="0"/>
                        <a:cs typeface="Arial" panose="020B0604020202020204" pitchFamily="34" charset="0"/>
                      </a:rPr>
                      <m:t>𝑦</m:t>
                    </m:r>
                    <m:r>
                      <a:rPr lang="en-US" sz="2000" i="1" dirty="0" smtClean="0">
                        <a:latin typeface="Cambria Math" panose="02040503050406030204" pitchFamily="18" charset="0"/>
                        <a:cs typeface="Arial" panose="020B0604020202020204" pitchFamily="34" charset="0"/>
                      </a:rPr>
                      <m:t>(</m:t>
                    </m:r>
                    <m:r>
                      <a:rPr lang="en-US" sz="2000" i="1" dirty="0" smtClean="0">
                        <a:latin typeface="Cambria Math" panose="02040503050406030204" pitchFamily="18" charset="0"/>
                        <a:cs typeface="Arial" panose="020B0604020202020204" pitchFamily="34" charset="0"/>
                      </a:rPr>
                      <m:t>𝑡</m:t>
                    </m:r>
                    <m:r>
                      <a:rPr lang="en-US" sz="2000" i="1" dirty="0" smtClean="0">
                        <a:latin typeface="Cambria Math" panose="02040503050406030204" pitchFamily="18" charset="0"/>
                        <a:cs typeface="Arial" panose="020B0604020202020204" pitchFamily="34" charset="0"/>
                      </a:rPr>
                      <m:t>) =</m:t>
                    </m:r>
                    <m:f>
                      <m:fPr>
                        <m:ctrlPr>
                          <a:rPr lang="en-US" sz="2000" b="0" i="1" dirty="0" smtClean="0">
                            <a:latin typeface="Cambria Math" panose="02040503050406030204" pitchFamily="18" charset="0"/>
                            <a:cs typeface="Arial" panose="020B0604020202020204" pitchFamily="34" charset="0"/>
                          </a:rPr>
                        </m:ctrlPr>
                      </m:fPr>
                      <m:num>
                        <m:r>
                          <a:rPr lang="en-US" sz="2000" b="0" i="1" dirty="0" smtClean="0">
                            <a:latin typeface="Cambria Math" panose="02040503050406030204" pitchFamily="18" charset="0"/>
                            <a:cs typeface="Arial" panose="020B0604020202020204" pitchFamily="34" charset="0"/>
                          </a:rPr>
                          <m:t>𝑎</m:t>
                        </m:r>
                      </m:num>
                      <m:den>
                        <m:sSup>
                          <m:sSupPr>
                            <m:ctrlPr>
                              <a:rPr lang="en-US" sz="2000" i="1" dirty="0" smtClean="0">
                                <a:latin typeface="Cambria Math" panose="02040503050406030204" pitchFamily="18" charset="0"/>
                                <a:cs typeface="Arial" panose="020B0604020202020204" pitchFamily="34" charset="0"/>
                              </a:rPr>
                            </m:ctrlPr>
                          </m:sSupPr>
                          <m:e>
                            <m:r>
                              <a:rPr lang="en-US" sz="2000" i="1" dirty="0" smtClean="0">
                                <a:latin typeface="Cambria Math" panose="02040503050406030204" pitchFamily="18" charset="0"/>
                                <a:cs typeface="Arial" panose="020B0604020202020204" pitchFamily="34" charset="0"/>
                              </a:rPr>
                              <m:t>𝑡</m:t>
                            </m:r>
                          </m:e>
                          <m:sup>
                            <m:r>
                              <a:rPr lang="en-US" sz="2000" i="1" dirty="0" smtClean="0">
                                <a:latin typeface="Cambria Math" panose="02040503050406030204" pitchFamily="18" charset="0"/>
                                <a:cs typeface="Arial" panose="020B0604020202020204" pitchFamily="34" charset="0"/>
                              </a:rPr>
                              <m:t>𝑏</m:t>
                            </m:r>
                          </m:sup>
                        </m:sSup>
                        <m:r>
                          <a:rPr lang="en-US" sz="2000" i="1" dirty="0" smtClean="0">
                            <a:latin typeface="Cambria Math" panose="02040503050406030204" pitchFamily="18" charset="0"/>
                            <a:cs typeface="Arial" panose="020B0604020202020204" pitchFamily="34" charset="0"/>
                          </a:rPr>
                          <m:t>+</m:t>
                        </m:r>
                        <m:r>
                          <a:rPr lang="en-US" sz="2000" i="1" dirty="0" smtClean="0">
                            <a:latin typeface="Cambria Math" panose="02040503050406030204" pitchFamily="18" charset="0"/>
                            <a:cs typeface="Arial" panose="020B0604020202020204" pitchFamily="34" charset="0"/>
                          </a:rPr>
                          <m:t>𝑐</m:t>
                        </m:r>
                      </m:den>
                    </m:f>
                    <m:r>
                      <a:rPr lang="en-US" sz="2000" i="1" dirty="0" smtClean="0">
                        <a:latin typeface="Cambria Math" panose="02040503050406030204" pitchFamily="18" charset="0"/>
                        <a:cs typeface="Arial" panose="020B0604020202020204" pitchFamily="34" charset="0"/>
                      </a:rPr>
                      <m:t>+ </m:t>
                    </m:r>
                    <m:r>
                      <a:rPr lang="en-US" sz="2000" i="1" dirty="0" smtClean="0">
                        <a:latin typeface="Cambria Math" panose="02040503050406030204" pitchFamily="18" charset="0"/>
                        <a:cs typeface="Arial" panose="020B0604020202020204" pitchFamily="34" charset="0"/>
                      </a:rPr>
                      <m:t>𝑑</m:t>
                    </m:r>
                  </m:oMath>
                </a14:m>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exponential trend </a:t>
                </a:r>
                <a14:m>
                  <m:oMath xmlns:m="http://schemas.openxmlformats.org/officeDocument/2006/math">
                    <m:r>
                      <a:rPr lang="en-US" sz="2000" i="1" dirty="0" smtClean="0">
                        <a:latin typeface="Cambria Math" panose="02040503050406030204" pitchFamily="18" charset="0"/>
                        <a:cs typeface="Arial" panose="020B0604020202020204" pitchFamily="34" charset="0"/>
                      </a:rPr>
                      <m:t>𝑦</m:t>
                    </m:r>
                    <m:d>
                      <m:dPr>
                        <m:ctrlPr>
                          <a:rPr lang="en-US" sz="2000" i="1" dirty="0" smtClean="0">
                            <a:latin typeface="Cambria Math" panose="02040503050406030204" pitchFamily="18" charset="0"/>
                            <a:cs typeface="Arial" panose="020B0604020202020204" pitchFamily="34" charset="0"/>
                          </a:rPr>
                        </m:ctrlPr>
                      </m:dPr>
                      <m:e>
                        <m:r>
                          <a:rPr lang="en-US" sz="2000" i="1" dirty="0" smtClean="0">
                            <a:latin typeface="Cambria Math" panose="02040503050406030204" pitchFamily="18" charset="0"/>
                            <a:cs typeface="Arial" panose="020B0604020202020204" pitchFamily="34" charset="0"/>
                          </a:rPr>
                          <m:t>𝑡</m:t>
                        </m:r>
                      </m:e>
                    </m:d>
                    <m:r>
                      <a:rPr lang="en-US" sz="2000" i="1" dirty="0" smtClean="0">
                        <a:latin typeface="Cambria Math" panose="02040503050406030204" pitchFamily="18" charset="0"/>
                        <a:cs typeface="Arial" panose="020B0604020202020204" pitchFamily="34" charset="0"/>
                      </a:rPr>
                      <m:t>= </m:t>
                    </m:r>
                    <m:r>
                      <m:rPr>
                        <m:sty m:val="p"/>
                      </m:rPr>
                      <a:rPr lang="en-US" sz="2000" i="1" dirty="0" smtClean="0">
                        <a:latin typeface="Cambria Math" panose="02040503050406030204" pitchFamily="18" charset="0"/>
                        <a:cs typeface="Arial" panose="020B0604020202020204" pitchFamily="34" charset="0"/>
                      </a:rPr>
                      <m:t>exp</m:t>
                    </m:r>
                    <m:r>
                      <a:rPr lang="en-US" sz="2000" i="1" dirty="0" smtClean="0">
                        <a:latin typeface="Cambria Math" panose="02040503050406030204" pitchFamily="18" charset="0"/>
                        <a:cs typeface="Arial" panose="020B0604020202020204" pitchFamily="34" charset="0"/>
                      </a:rPr>
                      <m:t>{</m:t>
                    </m:r>
                    <m:r>
                      <a:rPr lang="en-US" sz="2000" i="1" dirty="0" smtClean="0">
                        <a:latin typeface="Cambria Math" panose="02040503050406030204" pitchFamily="18" charset="0"/>
                        <a:cs typeface="Arial" panose="020B0604020202020204" pitchFamily="34" charset="0"/>
                      </a:rPr>
                      <m:t>𝑎</m:t>
                    </m:r>
                    <m:r>
                      <a:rPr lang="en-US" sz="2000" i="1" dirty="0" smtClean="0">
                        <a:latin typeface="Cambria Math" panose="02040503050406030204" pitchFamily="18" charset="0"/>
                        <a:cs typeface="Arial" panose="020B0604020202020204" pitchFamily="34" charset="0"/>
                      </a:rPr>
                      <m:t>⋅ </m:t>
                    </m:r>
                    <m:r>
                      <a:rPr lang="en-US" sz="2000" i="1" dirty="0" err="1" smtClean="0">
                        <a:latin typeface="Cambria Math" panose="02040503050406030204" pitchFamily="18" charset="0"/>
                        <a:cs typeface="Arial" panose="020B0604020202020204" pitchFamily="34" charset="0"/>
                      </a:rPr>
                      <m:t>𝑡</m:t>
                    </m:r>
                    <m:r>
                      <a:rPr lang="en-US" sz="2000" i="1" dirty="0" err="1" smtClean="0">
                        <a:latin typeface="Cambria Math" panose="02040503050406030204" pitchFamily="18" charset="0"/>
                        <a:cs typeface="Arial" panose="020B0604020202020204" pitchFamily="34" charset="0"/>
                      </a:rPr>
                      <m:t>+</m:t>
                    </m:r>
                    <m:r>
                      <a:rPr lang="en-US" sz="2000" i="1" dirty="0" err="1" smtClean="0">
                        <a:latin typeface="Cambria Math" panose="02040503050406030204" pitchFamily="18" charset="0"/>
                        <a:cs typeface="Arial" panose="020B0604020202020204" pitchFamily="34" charset="0"/>
                      </a:rPr>
                      <m:t>𝑏</m:t>
                    </m:r>
                    <m:r>
                      <a:rPr lang="en-US" sz="2000" i="1" dirty="0" smtClean="0">
                        <a:latin typeface="Cambria Math" panose="02040503050406030204" pitchFamily="18" charset="0"/>
                        <a:cs typeface="Arial" panose="020B0604020202020204" pitchFamily="34" charset="0"/>
                      </a:rPr>
                      <m:t>}     </m:t>
                    </m:r>
                  </m:oMath>
                </a14:m>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saturating(logistic) trend   </a:t>
                </a:r>
                <a14:m>
                  <m:oMath xmlns:m="http://schemas.openxmlformats.org/officeDocument/2006/math">
                    <m:r>
                      <a:rPr lang="en-US" sz="2000" i="1" dirty="0" smtClean="0">
                        <a:latin typeface="Cambria Math" panose="02040503050406030204" pitchFamily="18" charset="0"/>
                        <a:cs typeface="Arial" panose="020B0604020202020204" pitchFamily="34" charset="0"/>
                      </a:rPr>
                      <m:t>𝑦</m:t>
                    </m:r>
                    <m:r>
                      <a:rPr lang="en-US" sz="2000" i="1" dirty="0" smtClean="0">
                        <a:latin typeface="Cambria Math" panose="02040503050406030204" pitchFamily="18" charset="0"/>
                        <a:cs typeface="Arial" panose="020B0604020202020204" pitchFamily="34" charset="0"/>
                      </a:rPr>
                      <m:t>(</m:t>
                    </m:r>
                    <m:r>
                      <a:rPr lang="en-US" sz="2000" i="1" dirty="0" smtClean="0">
                        <a:latin typeface="Cambria Math" panose="02040503050406030204" pitchFamily="18" charset="0"/>
                        <a:cs typeface="Arial" panose="020B0604020202020204" pitchFamily="34" charset="0"/>
                      </a:rPr>
                      <m:t>𝑡</m:t>
                    </m:r>
                    <m:r>
                      <a:rPr lang="en-US" sz="2000" i="1" dirty="0" smtClean="0">
                        <a:latin typeface="Cambria Math" panose="02040503050406030204" pitchFamily="18" charset="0"/>
                        <a:cs typeface="Arial" panose="020B0604020202020204" pitchFamily="34" charset="0"/>
                      </a:rPr>
                      <m:t>) =</m:t>
                    </m:r>
                    <m:f>
                      <m:fPr>
                        <m:ctrlPr>
                          <a:rPr lang="en-US" sz="2000" b="0" i="1" dirty="0" smtClean="0">
                            <a:latin typeface="Cambria Math" panose="02040503050406030204" pitchFamily="18" charset="0"/>
                            <a:cs typeface="Arial" panose="020B0604020202020204" pitchFamily="34" charset="0"/>
                          </a:rPr>
                        </m:ctrlPr>
                      </m:fPr>
                      <m:num>
                        <m:r>
                          <a:rPr lang="en-US" sz="2000" b="0" i="1" dirty="0" smtClean="0">
                            <a:latin typeface="Cambria Math" panose="02040503050406030204" pitchFamily="18" charset="0"/>
                            <a:cs typeface="Arial" panose="020B0604020202020204" pitchFamily="34" charset="0"/>
                          </a:rPr>
                          <m:t>𝑐</m:t>
                        </m:r>
                      </m:num>
                      <m:den>
                        <m:r>
                          <a:rPr lang="en-US" sz="2000" i="1" dirty="0" smtClean="0">
                            <a:latin typeface="Cambria Math" panose="02040503050406030204" pitchFamily="18" charset="0"/>
                            <a:cs typeface="Arial" panose="020B0604020202020204" pitchFamily="34" charset="0"/>
                          </a:rPr>
                          <m:t>1+</m:t>
                        </m:r>
                        <m:r>
                          <m:rPr>
                            <m:sty m:val="p"/>
                          </m:rPr>
                          <a:rPr lang="en-US" sz="2000" i="1" dirty="0" smtClean="0">
                            <a:latin typeface="Cambria Math" panose="02040503050406030204" pitchFamily="18" charset="0"/>
                            <a:cs typeface="Arial" panose="020B0604020202020204" pitchFamily="34" charset="0"/>
                          </a:rPr>
                          <m:t>exp</m:t>
                        </m:r>
                        <m:r>
                          <a:rPr lang="en-US" sz="2000" i="1" dirty="0" smtClean="0">
                            <a:latin typeface="Cambria Math" panose="02040503050406030204" pitchFamily="18" charset="0"/>
                            <a:cs typeface="Arial" panose="020B0604020202020204" pitchFamily="34" charset="0"/>
                          </a:rPr>
                          <m:t>⁡(−</m:t>
                        </m:r>
                        <m:r>
                          <a:rPr lang="en-US" sz="2000" i="1" dirty="0" smtClean="0">
                            <a:latin typeface="Cambria Math" panose="02040503050406030204" pitchFamily="18" charset="0"/>
                            <a:cs typeface="Arial" panose="020B0604020202020204" pitchFamily="34" charset="0"/>
                          </a:rPr>
                          <m:t>𝑘</m:t>
                        </m:r>
                        <m:r>
                          <a:rPr lang="en-US" sz="2000" i="1" dirty="0" smtClean="0">
                            <a:latin typeface="Cambria Math" panose="02040503050406030204" pitchFamily="18" charset="0"/>
                            <a:cs typeface="Arial" panose="020B0604020202020204" pitchFamily="34" charset="0"/>
                          </a:rPr>
                          <m:t>(</m:t>
                        </m:r>
                        <m:r>
                          <a:rPr lang="en-US" sz="2000" i="1" dirty="0" smtClean="0">
                            <a:latin typeface="Cambria Math" panose="02040503050406030204" pitchFamily="18" charset="0"/>
                            <a:cs typeface="Arial" panose="020B0604020202020204" pitchFamily="34" charset="0"/>
                          </a:rPr>
                          <m:t>𝑡</m:t>
                        </m:r>
                        <m:r>
                          <a:rPr lang="en-US" sz="2000" i="1" dirty="0" smtClean="0">
                            <a:latin typeface="Cambria Math" panose="02040503050406030204" pitchFamily="18" charset="0"/>
                            <a:cs typeface="Arial" panose="020B0604020202020204" pitchFamily="34" charset="0"/>
                          </a:rPr>
                          <m:t>−</m:t>
                        </m:r>
                        <m:r>
                          <a:rPr lang="en-US" sz="2000" i="1" dirty="0" smtClean="0">
                            <a:latin typeface="Cambria Math" panose="02040503050406030204" pitchFamily="18" charset="0"/>
                            <a:cs typeface="Arial" panose="020B0604020202020204" pitchFamily="34" charset="0"/>
                          </a:rPr>
                          <m:t>𝑚</m:t>
                        </m:r>
                        <m:r>
                          <a:rPr lang="en-US" sz="2000" i="1" dirty="0" smtClean="0">
                            <a:latin typeface="Cambria Math" panose="02040503050406030204" pitchFamily="18" charset="0"/>
                            <a:cs typeface="Arial" panose="020B0604020202020204" pitchFamily="34" charset="0"/>
                          </a:rPr>
                          <m:t>))</m:t>
                        </m:r>
                      </m:den>
                    </m:f>
                  </m:oMath>
                </a14:m>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logarithmic trend  </a:t>
                </a:r>
                <a14:m>
                  <m:oMath xmlns:m="http://schemas.openxmlformats.org/officeDocument/2006/math">
                    <m:r>
                      <a:rPr lang="en-US" sz="2000" i="1" dirty="0" smtClean="0">
                        <a:latin typeface="Cambria Math" panose="02040503050406030204" pitchFamily="18" charset="0"/>
                        <a:cs typeface="Arial" panose="020B0604020202020204" pitchFamily="34" charset="0"/>
                      </a:rPr>
                      <m:t>𝑦</m:t>
                    </m:r>
                    <m:r>
                      <a:rPr lang="en-US" sz="2000" i="1" dirty="0" smtClean="0">
                        <a:latin typeface="Cambria Math" panose="02040503050406030204" pitchFamily="18" charset="0"/>
                        <a:cs typeface="Arial" panose="020B0604020202020204" pitchFamily="34" charset="0"/>
                      </a:rPr>
                      <m:t>(</m:t>
                    </m:r>
                    <m:r>
                      <a:rPr lang="en-US" sz="2000" i="1" dirty="0" smtClean="0">
                        <a:latin typeface="Cambria Math" panose="02040503050406030204" pitchFamily="18" charset="0"/>
                        <a:cs typeface="Arial" panose="020B0604020202020204" pitchFamily="34" charset="0"/>
                      </a:rPr>
                      <m:t>𝑡</m:t>
                    </m:r>
                    <m:r>
                      <a:rPr lang="en-US" sz="2000" i="1" dirty="0" smtClean="0">
                        <a:latin typeface="Cambria Math" panose="02040503050406030204" pitchFamily="18" charset="0"/>
                        <a:cs typeface="Arial" panose="020B0604020202020204" pitchFamily="34" charset="0"/>
                      </a:rPr>
                      <m:t>) = </m:t>
                    </m:r>
                    <m:sSub>
                      <m:sSubPr>
                        <m:ctrlPr>
                          <a:rPr lang="en-US" sz="2000" i="1" dirty="0" err="1" smtClean="0">
                            <a:latin typeface="Cambria Math" panose="02040503050406030204" pitchFamily="18" charset="0"/>
                            <a:cs typeface="Arial" panose="020B0604020202020204" pitchFamily="34" charset="0"/>
                          </a:rPr>
                        </m:ctrlPr>
                      </m:sSubPr>
                      <m:e>
                        <m:r>
                          <m:rPr>
                            <m:sty m:val="p"/>
                          </m:rPr>
                          <a:rPr lang="en-US" sz="2000" i="0" dirty="0" err="1" smtClean="0">
                            <a:latin typeface="Cambria Math" panose="02040503050406030204" pitchFamily="18" charset="0"/>
                            <a:cs typeface="Arial" panose="020B0604020202020204" pitchFamily="34" charset="0"/>
                          </a:rPr>
                          <m:t>log</m:t>
                        </m:r>
                      </m:e>
                      <m:sub>
                        <m:r>
                          <a:rPr lang="en-US" sz="2000" i="1" dirty="0" err="1" smtClean="0">
                            <a:latin typeface="Cambria Math" panose="02040503050406030204" pitchFamily="18" charset="0"/>
                            <a:cs typeface="Arial" panose="020B0604020202020204" pitchFamily="34" charset="0"/>
                          </a:rPr>
                          <m:t>𝑏</m:t>
                        </m:r>
                      </m:sub>
                    </m:sSub>
                    <m:r>
                      <a:rPr lang="en-US" sz="2000" i="1" dirty="0" smtClean="0">
                        <a:latin typeface="Cambria Math" panose="02040503050406030204" pitchFamily="18" charset="0"/>
                        <a:cs typeface="Arial" panose="020B0604020202020204" pitchFamily="34" charset="0"/>
                      </a:rPr>
                      <m:t>{</m:t>
                    </m:r>
                    <m:r>
                      <a:rPr lang="en-US" sz="2000" i="1" dirty="0" smtClean="0">
                        <a:latin typeface="Cambria Math" panose="02040503050406030204" pitchFamily="18" charset="0"/>
                        <a:cs typeface="Arial" panose="020B0604020202020204" pitchFamily="34" charset="0"/>
                      </a:rPr>
                      <m:t>𝑎</m:t>
                    </m:r>
                    <m:r>
                      <a:rPr lang="en-US" sz="2000" i="1" dirty="0" smtClean="0">
                        <a:latin typeface="Cambria Math" panose="02040503050406030204" pitchFamily="18" charset="0"/>
                        <a:cs typeface="Arial" panose="020B0604020202020204" pitchFamily="34" charset="0"/>
                      </a:rPr>
                      <m:t>⋅ </m:t>
                    </m:r>
                    <m:r>
                      <a:rPr lang="en-US" sz="2000" i="1" dirty="0" smtClean="0">
                        <a:latin typeface="Cambria Math" panose="02040503050406030204" pitchFamily="18" charset="0"/>
                        <a:cs typeface="Arial" panose="020B0604020202020204" pitchFamily="34" charset="0"/>
                      </a:rPr>
                      <m:t>𝑡</m:t>
                    </m:r>
                    <m:r>
                      <a:rPr lang="en-US" sz="2000" i="1" dirty="0" smtClean="0">
                        <a:latin typeface="Cambria Math" panose="02040503050406030204" pitchFamily="18" charset="0"/>
                        <a:cs typeface="Arial" panose="020B0604020202020204" pitchFamily="34" charset="0"/>
                      </a:rPr>
                      <m:t>}     </m:t>
                    </m:r>
                  </m:oMath>
                </a14:m>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many other functions  that are, as a rule, smoothed, very slow changed or even monotonic. </a:t>
                </a:r>
              </a:p>
            </p:txBody>
          </p:sp>
        </mc:Choice>
        <mc:Fallback>
          <p:sp>
            <p:nvSpPr>
              <p:cNvPr id="3" name="Объект 2">
                <a:extLst>
                  <a:ext uri="{FF2B5EF4-FFF2-40B4-BE49-F238E27FC236}">
                    <a16:creationId xmlns:a16="http://schemas.microsoft.com/office/drawing/2014/main" id="{0A407AE0-DFB9-4EEB-B9BD-5D9D13410CB6}"/>
                  </a:ext>
                </a:extLst>
              </p:cNvPr>
              <p:cNvSpPr>
                <a:spLocks noGrp="1" noRot="1" noChangeAspect="1" noMove="1" noResize="1" noEditPoints="1" noAdjustHandles="1" noChangeArrowheads="1" noChangeShapeType="1" noTextEdit="1"/>
              </p:cNvSpPr>
              <p:nvPr>
                <p:ph idx="1"/>
              </p:nvPr>
            </p:nvSpPr>
            <p:spPr>
              <a:xfrm>
                <a:off x="361950" y="1152525"/>
                <a:ext cx="10515600" cy="5340350"/>
              </a:xfrm>
              <a:blipFill>
                <a:blip r:embed="rId2"/>
                <a:stretch>
                  <a:fillRect l="-483" t="-1185"/>
                </a:stretch>
              </a:blipFill>
            </p:spPr>
            <p:txBody>
              <a:bodyPr/>
              <a:lstStyle/>
              <a:p>
                <a:r>
                  <a:rPr lang="ru-RU">
                    <a:noFill/>
                  </a:rPr>
                  <a:t> </a:t>
                </a:r>
              </a:p>
            </p:txBody>
          </p:sp>
        </mc:Fallback>
      </mc:AlternateContent>
      <p:sp>
        <p:nvSpPr>
          <p:cNvPr id="2" name="Заголовок 1">
            <a:extLst>
              <a:ext uri="{FF2B5EF4-FFF2-40B4-BE49-F238E27FC236}">
                <a16:creationId xmlns:a16="http://schemas.microsoft.com/office/drawing/2014/main" id="{EB5CEB70-24DC-4675-A339-770D32F021C6}"/>
              </a:ext>
            </a:extLst>
          </p:cNvPr>
          <p:cNvSpPr>
            <a:spLocks noGrp="1"/>
          </p:cNvSpPr>
          <p:nvPr>
            <p:ph type="title"/>
          </p:nvPr>
        </p:nvSpPr>
        <p:spPr>
          <a:xfrm>
            <a:off x="838200" y="365125"/>
            <a:ext cx="10515600" cy="911225"/>
          </a:xfrm>
        </p:spPr>
        <p:txBody>
          <a:bodyPr/>
          <a:lstStyle/>
          <a:p>
            <a:r>
              <a:rPr lang="en-US" altLang="en-US" dirty="0">
                <a:solidFill>
                  <a:srgbClr val="333333"/>
                </a:solidFill>
                <a:latin typeface="Open Sans"/>
              </a:rPr>
              <a:t>Popular types of Time series trend</a:t>
            </a:r>
            <a:endParaRPr lang="en-US" dirty="0"/>
          </a:p>
        </p:txBody>
      </p:sp>
      <p:sp>
        <p:nvSpPr>
          <p:cNvPr id="4" name="Дуга 3">
            <a:extLst>
              <a:ext uri="{FF2B5EF4-FFF2-40B4-BE49-F238E27FC236}">
                <a16:creationId xmlns:a16="http://schemas.microsoft.com/office/drawing/2014/main" id="{3F7B3C54-E9F6-524B-A2CC-1D4FE2789956}"/>
              </a:ext>
            </a:extLst>
          </p:cNvPr>
          <p:cNvSpPr/>
          <p:nvPr/>
        </p:nvSpPr>
        <p:spPr>
          <a:xfrm flipH="1">
            <a:off x="6502400" y="3916940"/>
            <a:ext cx="1854777" cy="1339273"/>
          </a:xfrm>
          <a:prstGeom prst="arc">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ru-RU"/>
          </a:p>
        </p:txBody>
      </p:sp>
      <p:sp>
        <p:nvSpPr>
          <p:cNvPr id="5" name="Дуга 4">
            <a:extLst>
              <a:ext uri="{FF2B5EF4-FFF2-40B4-BE49-F238E27FC236}">
                <a16:creationId xmlns:a16="http://schemas.microsoft.com/office/drawing/2014/main" id="{955B1353-9FF3-1146-B3E6-AEFB0E1E013E}"/>
              </a:ext>
            </a:extLst>
          </p:cNvPr>
          <p:cNvSpPr/>
          <p:nvPr/>
        </p:nvSpPr>
        <p:spPr>
          <a:xfrm rot="12148766">
            <a:off x="6016353" y="2559558"/>
            <a:ext cx="2007022" cy="1184211"/>
          </a:xfrm>
          <a:prstGeom prst="arc">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ru-RU"/>
          </a:p>
        </p:txBody>
      </p:sp>
    </p:spTree>
    <p:extLst>
      <p:ext uri="{BB962C8B-B14F-4D97-AF65-F5344CB8AC3E}">
        <p14:creationId xmlns:p14="http://schemas.microsoft.com/office/powerpoint/2010/main" val="19407413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5CEB70-24DC-4675-A339-770D32F021C6}"/>
              </a:ext>
            </a:extLst>
          </p:cNvPr>
          <p:cNvSpPr>
            <a:spLocks noGrp="1"/>
          </p:cNvSpPr>
          <p:nvPr>
            <p:ph type="title"/>
          </p:nvPr>
        </p:nvSpPr>
        <p:spPr>
          <a:xfrm>
            <a:off x="838200" y="365125"/>
            <a:ext cx="10515600" cy="911225"/>
          </a:xfrm>
        </p:spPr>
        <p:txBody>
          <a:bodyPr>
            <a:normAutofit/>
          </a:bodyPr>
          <a:lstStyle/>
          <a:p>
            <a:r>
              <a:rPr lang="en-US" dirty="0">
                <a:latin typeface="Arial" panose="020B0604020202020204" pitchFamily="34" charset="0"/>
                <a:cs typeface="Arial" panose="020B0604020202020204" pitchFamily="34" charset="0"/>
              </a:rPr>
              <a:t>Random behavior of time series trend</a:t>
            </a:r>
          </a:p>
        </p:txBody>
      </p:sp>
      <mc:AlternateContent xmlns:mc="http://schemas.openxmlformats.org/markup-compatibility/2006">
        <mc:Choice xmlns:a14="http://schemas.microsoft.com/office/drawing/2010/main" Requires="a14">
          <p:sp>
            <p:nvSpPr>
              <p:cNvPr id="3" name="Объект 2">
                <a:extLst>
                  <a:ext uri="{FF2B5EF4-FFF2-40B4-BE49-F238E27FC236}">
                    <a16:creationId xmlns:a16="http://schemas.microsoft.com/office/drawing/2014/main" id="{0A407AE0-DFB9-4EEB-B9BD-5D9D13410CB6}"/>
                  </a:ext>
                </a:extLst>
              </p:cNvPr>
              <p:cNvSpPr>
                <a:spLocks noGrp="1"/>
              </p:cNvSpPr>
              <p:nvPr>
                <p:ph idx="1"/>
              </p:nvPr>
            </p:nvSpPr>
            <p:spPr>
              <a:xfrm>
                <a:off x="361950" y="1152525"/>
                <a:ext cx="11087100" cy="5340350"/>
              </a:xfrm>
            </p:spPr>
            <p:txBody>
              <a:bodyPr>
                <a:normAutofit/>
              </a:bodyPr>
              <a:lstStyle/>
              <a:p>
                <a:r>
                  <a:rPr lang="en-US" sz="2000" dirty="0">
                    <a:latin typeface="Arial" panose="020B0604020202020204" pitchFamily="34" charset="0"/>
                    <a:cs typeface="Arial" panose="020B0604020202020204" pitchFamily="34" charset="0"/>
                  </a:rPr>
                  <a:t>The random behavior of time series can be described as the model of its random walk and drift models.</a:t>
                </a:r>
              </a:p>
              <a:p>
                <a:r>
                  <a:rPr lang="en-US" sz="2000" dirty="0">
                    <a:latin typeface="Arial" panose="020B0604020202020204" pitchFamily="34" charset="0"/>
                    <a:cs typeface="Arial" panose="020B0604020202020204" pitchFamily="34" charset="0"/>
                  </a:rPr>
                  <a:t>Random walk process, for trend, can be imagined from the case where each value of the time series at time </a:t>
                </a:r>
                <a14:m>
                  <m:oMath xmlns:m="http://schemas.openxmlformats.org/officeDocument/2006/math">
                    <m:r>
                      <a:rPr lang="en-US" sz="2000" i="1" dirty="0" smtClean="0">
                        <a:latin typeface="Cambria Math" panose="02040503050406030204" pitchFamily="18" charset="0"/>
                        <a:cs typeface="Arial" panose="020B0604020202020204" pitchFamily="34" charset="0"/>
                      </a:rPr>
                      <m:t>𝑡</m:t>
                    </m:r>
                  </m:oMath>
                </a14:m>
                <a:r>
                  <a:rPr lang="en-US" sz="2000" dirty="0">
                    <a:latin typeface="Arial" panose="020B0604020202020204" pitchFamily="34" charset="0"/>
                    <a:cs typeface="Arial" panose="020B0604020202020204" pitchFamily="34" charset="0"/>
                  </a:rPr>
                  <a:t> is the value of the series at time </a:t>
                </a:r>
                <a14:m>
                  <m:oMath xmlns:m="http://schemas.openxmlformats.org/officeDocument/2006/math">
                    <m:r>
                      <a:rPr lang="en-US" sz="2000" i="1" dirty="0" smtClean="0">
                        <a:latin typeface="Cambria Math" panose="02040503050406030204" pitchFamily="18" charset="0"/>
                        <a:cs typeface="Arial" panose="020B0604020202020204" pitchFamily="34" charset="0"/>
                      </a:rPr>
                      <m:t>𝑡</m:t>
                    </m:r>
                    <m:r>
                      <a:rPr lang="en-US" sz="2000" i="1" dirty="0" smtClean="0">
                        <a:latin typeface="Cambria Math" panose="02040503050406030204" pitchFamily="18" charset="0"/>
                        <a:cs typeface="Arial" panose="020B0604020202020204" pitchFamily="34" charset="0"/>
                      </a:rPr>
                      <m:t>−1</m:t>
                    </m:r>
                  </m:oMath>
                </a14:m>
                <a:r>
                  <a:rPr lang="en-US" sz="2000" dirty="0">
                    <a:latin typeface="Arial" panose="020B0604020202020204" pitchFamily="34" charset="0"/>
                    <a:cs typeface="Arial" panose="020B0604020202020204" pitchFamily="34" charset="0"/>
                  </a:rPr>
                  <a:t>, plus some random movement noted by </a:t>
                </a:r>
                <a14:m>
                  <m:oMath xmlns:m="http://schemas.openxmlformats.org/officeDocument/2006/math">
                    <m:sSub>
                      <m:sSubPr>
                        <m:ctrlPr>
                          <a:rPr lang="en-US" sz="2000" i="1" dirty="0" err="1" smtClean="0">
                            <a:latin typeface="Cambria Math" panose="02040503050406030204" pitchFamily="18" charset="0"/>
                            <a:cs typeface="Arial" panose="020B0604020202020204" pitchFamily="34" charset="0"/>
                          </a:rPr>
                        </m:ctrlPr>
                      </m:sSubPr>
                      <m:e>
                        <m:r>
                          <a:rPr lang="en-US" sz="2000" i="1" dirty="0" smtClean="0">
                            <a:latin typeface="Cambria Math" panose="02040503050406030204" pitchFamily="18" charset="0"/>
                            <a:cs typeface="Arial" panose="020B0604020202020204" pitchFamily="34" charset="0"/>
                          </a:rPr>
                          <m:t>𝜀</m:t>
                        </m:r>
                      </m:e>
                      <m:sub>
                        <m:r>
                          <a:rPr lang="en-US" sz="2000" i="1" dirty="0" err="1" smtClean="0">
                            <a:latin typeface="Cambria Math" panose="02040503050406030204" pitchFamily="18" charset="0"/>
                            <a:cs typeface="Arial" panose="020B0604020202020204" pitchFamily="34" charset="0"/>
                          </a:rPr>
                          <m:t>𝑡</m:t>
                        </m:r>
                      </m:sub>
                    </m:sSub>
                  </m:oMath>
                </a14:m>
                <a:endParaRPr lang="en-US" sz="2000" dirty="0">
                  <a:latin typeface="Arial" panose="020B0604020202020204" pitchFamily="34" charset="0"/>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000" i="1" dirty="0" smtClean="0">
                              <a:latin typeface="Cambria Math" panose="02040503050406030204" pitchFamily="18" charset="0"/>
                              <a:cs typeface="Arial" panose="020B0604020202020204" pitchFamily="34" charset="0"/>
                            </a:rPr>
                          </m:ctrlPr>
                        </m:sSubPr>
                        <m:e>
                          <m:r>
                            <a:rPr lang="en-US" sz="2000" i="1" dirty="0" smtClean="0">
                              <a:latin typeface="Cambria Math" panose="02040503050406030204" pitchFamily="18" charset="0"/>
                              <a:cs typeface="Arial" panose="020B0604020202020204" pitchFamily="34" charset="0"/>
                            </a:rPr>
                            <m:t>𝑦</m:t>
                          </m:r>
                        </m:e>
                        <m:sub>
                          <m:r>
                            <a:rPr lang="en-US" sz="2000" i="1" dirty="0" smtClean="0">
                              <a:latin typeface="Cambria Math" panose="02040503050406030204" pitchFamily="18" charset="0"/>
                              <a:cs typeface="Arial" panose="020B0604020202020204" pitchFamily="34" charset="0"/>
                            </a:rPr>
                            <m:t>𝑛</m:t>
                          </m:r>
                        </m:sub>
                      </m:sSub>
                      <m:r>
                        <a:rPr lang="en-US" sz="2000" i="1" dirty="0" smtClean="0">
                          <a:latin typeface="Cambria Math" panose="02040503050406030204" pitchFamily="18" charset="0"/>
                          <a:cs typeface="Arial" panose="020B0604020202020204" pitchFamily="34" charset="0"/>
                        </a:rPr>
                        <m:t> =</m:t>
                      </m:r>
                      <m:sSub>
                        <m:sSubPr>
                          <m:ctrlPr>
                            <a:rPr lang="en-US" sz="2000" i="1" dirty="0" smtClean="0">
                              <a:latin typeface="Cambria Math" panose="02040503050406030204" pitchFamily="18" charset="0"/>
                              <a:cs typeface="Arial" panose="020B0604020202020204" pitchFamily="34" charset="0"/>
                            </a:rPr>
                          </m:ctrlPr>
                        </m:sSubPr>
                        <m:e>
                          <m:r>
                            <a:rPr lang="en-US" sz="2000" i="1" dirty="0" smtClean="0">
                              <a:latin typeface="Cambria Math" panose="02040503050406030204" pitchFamily="18" charset="0"/>
                              <a:cs typeface="Arial" panose="020B0604020202020204" pitchFamily="34" charset="0"/>
                            </a:rPr>
                            <m:t>𝑦</m:t>
                          </m:r>
                        </m:e>
                        <m:sub>
                          <m:r>
                            <a:rPr lang="en-US" sz="2000" i="1" dirty="0" smtClean="0">
                              <a:latin typeface="Cambria Math" panose="02040503050406030204" pitchFamily="18" charset="0"/>
                              <a:cs typeface="Arial" panose="020B0604020202020204" pitchFamily="34" charset="0"/>
                            </a:rPr>
                            <m:t>𝑛</m:t>
                          </m:r>
                          <m:r>
                            <a:rPr lang="en-US" sz="2000" b="0" i="1" dirty="0" smtClean="0">
                              <a:latin typeface="Cambria Math" panose="02040503050406030204" pitchFamily="18" charset="0"/>
                              <a:cs typeface="Arial" panose="020B0604020202020204" pitchFamily="34" charset="0"/>
                            </a:rPr>
                            <m:t>−1</m:t>
                          </m:r>
                        </m:sub>
                      </m:sSub>
                      <m:r>
                        <a:rPr lang="en-US" sz="2000" i="1" dirty="0" smtClean="0">
                          <a:latin typeface="Cambria Math" panose="02040503050406030204" pitchFamily="18" charset="0"/>
                          <a:cs typeface="Arial" panose="020B0604020202020204" pitchFamily="34" charset="0"/>
                        </a:rPr>
                        <m:t>+</m:t>
                      </m:r>
                      <m:sSub>
                        <m:sSubPr>
                          <m:ctrlPr>
                            <a:rPr lang="en-US" sz="2000" i="1" dirty="0" err="1" smtClean="0">
                              <a:latin typeface="Cambria Math" panose="02040503050406030204" pitchFamily="18" charset="0"/>
                              <a:cs typeface="Arial" panose="020B0604020202020204" pitchFamily="34" charset="0"/>
                            </a:rPr>
                          </m:ctrlPr>
                        </m:sSubPr>
                        <m:e>
                          <m:r>
                            <a:rPr lang="en-US" sz="2000" i="1" dirty="0" smtClean="0">
                              <a:latin typeface="Cambria Math" panose="02040503050406030204" pitchFamily="18" charset="0"/>
                              <a:cs typeface="Arial" panose="020B0604020202020204" pitchFamily="34" charset="0"/>
                            </a:rPr>
                            <m:t>𝜀</m:t>
                          </m:r>
                        </m:e>
                        <m:sub>
                          <m:r>
                            <a:rPr lang="en-US" sz="2000" i="1" dirty="0" err="1" smtClean="0">
                              <a:latin typeface="Cambria Math" panose="02040503050406030204" pitchFamily="18" charset="0"/>
                              <a:cs typeface="Arial" panose="020B0604020202020204" pitchFamily="34" charset="0"/>
                            </a:rPr>
                            <m:t>𝑛</m:t>
                          </m:r>
                        </m:sub>
                      </m:sSub>
                      <m:r>
                        <a:rPr lang="en-US" sz="2000" i="1" dirty="0" smtClean="0">
                          <a:latin typeface="Cambria Math" panose="02040503050406030204" pitchFamily="18" charset="0"/>
                          <a:cs typeface="Arial" panose="020B0604020202020204" pitchFamily="34" charset="0"/>
                        </a:rPr>
                        <m:t>.</m:t>
                      </m:r>
                    </m:oMath>
                  </m:oMathPara>
                </a14:m>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If </a:t>
                </a:r>
                <a14:m>
                  <m:oMath xmlns:m="http://schemas.openxmlformats.org/officeDocument/2006/math">
                    <m:sSub>
                      <m:sSubPr>
                        <m:ctrlPr>
                          <a:rPr lang="en-US" sz="2000" i="1" dirty="0" smtClean="0">
                            <a:latin typeface="Cambria Math" panose="02040503050406030204" pitchFamily="18" charset="0"/>
                            <a:cs typeface="Arial" panose="020B0604020202020204" pitchFamily="34" charset="0"/>
                          </a:rPr>
                        </m:ctrlPr>
                      </m:sSubPr>
                      <m:e>
                        <m:r>
                          <a:rPr lang="en-US" sz="2000" i="1" dirty="0" smtClean="0">
                            <a:latin typeface="Cambria Math" panose="02040503050406030204" pitchFamily="18" charset="0"/>
                            <a:cs typeface="Arial" panose="020B0604020202020204" pitchFamily="34" charset="0"/>
                          </a:rPr>
                          <m:t>𝑦</m:t>
                        </m:r>
                      </m:e>
                      <m:sub>
                        <m:r>
                          <a:rPr lang="en-US" sz="2000" i="1" dirty="0" smtClean="0">
                            <a:latin typeface="Cambria Math" panose="02040503050406030204" pitchFamily="18" charset="0"/>
                            <a:cs typeface="Arial" panose="020B0604020202020204" pitchFamily="34" charset="0"/>
                          </a:rPr>
                          <m:t>𝑛</m:t>
                        </m:r>
                      </m:sub>
                    </m:sSub>
                  </m:oMath>
                </a14:m>
                <a:r>
                  <a:rPr lang="en-US" sz="2000" dirty="0">
                    <a:latin typeface="Arial" panose="020B0604020202020204" pitchFamily="34" charset="0"/>
                    <a:cs typeface="Arial" panose="020B0604020202020204" pitchFamily="34" charset="0"/>
                  </a:rPr>
                  <a:t> also has some constant increment (or decrement) </a:t>
                </a:r>
                <a14:m>
                  <m:oMath xmlns:m="http://schemas.openxmlformats.org/officeDocument/2006/math">
                    <m:r>
                      <a:rPr lang="en-US" sz="2000" i="1" dirty="0" smtClean="0">
                        <a:latin typeface="Cambria Math" panose="02040503050406030204" pitchFamily="18" charset="0"/>
                        <a:cs typeface="Arial" panose="020B0604020202020204" pitchFamily="34" charset="0"/>
                      </a:rPr>
                      <m:t>𝜇</m:t>
                    </m:r>
                  </m:oMath>
                </a14:m>
                <a:r>
                  <a:rPr lang="en-US" sz="2000" dirty="0">
                    <a:latin typeface="Arial" panose="020B0604020202020204" pitchFamily="34" charset="0"/>
                    <a:cs typeface="Arial" panose="020B0604020202020204" pitchFamily="34" charset="0"/>
                  </a:rPr>
                  <a:t>, that part will be called drift.</a:t>
                </a:r>
              </a:p>
              <a:p>
                <a:pPr marL="0" indent="0">
                  <a:buNone/>
                </a:pPr>
                <a14:m>
                  <m:oMathPara xmlns:m="http://schemas.openxmlformats.org/officeDocument/2006/math">
                    <m:oMathParaPr>
                      <m:jc m:val="centerGroup"/>
                    </m:oMathParaPr>
                    <m:oMath xmlns:m="http://schemas.openxmlformats.org/officeDocument/2006/math">
                      <m:sSub>
                        <m:sSubPr>
                          <m:ctrlPr>
                            <a:rPr lang="en-US" sz="2000" i="1" dirty="0" smtClean="0">
                              <a:latin typeface="Cambria Math" panose="02040503050406030204" pitchFamily="18" charset="0"/>
                              <a:cs typeface="Arial" panose="020B0604020202020204" pitchFamily="34" charset="0"/>
                            </a:rPr>
                          </m:ctrlPr>
                        </m:sSubPr>
                        <m:e>
                          <m:r>
                            <a:rPr lang="en-US" sz="2000" i="1" dirty="0" smtClean="0">
                              <a:latin typeface="Cambria Math" panose="02040503050406030204" pitchFamily="18" charset="0"/>
                              <a:cs typeface="Arial" panose="020B0604020202020204" pitchFamily="34" charset="0"/>
                            </a:rPr>
                            <m:t>𝑦</m:t>
                          </m:r>
                        </m:e>
                        <m:sub>
                          <m:r>
                            <a:rPr lang="en-US" sz="2000" i="1" dirty="0" smtClean="0">
                              <a:latin typeface="Cambria Math" panose="02040503050406030204" pitchFamily="18" charset="0"/>
                              <a:cs typeface="Arial" panose="020B0604020202020204" pitchFamily="34" charset="0"/>
                            </a:rPr>
                            <m:t>𝑛</m:t>
                          </m:r>
                        </m:sub>
                      </m:sSub>
                      <m:r>
                        <a:rPr lang="en-US" sz="2000" i="1" dirty="0" smtClean="0">
                          <a:latin typeface="Cambria Math" panose="02040503050406030204" pitchFamily="18" charset="0"/>
                          <a:cs typeface="Arial" panose="020B0604020202020204" pitchFamily="34" charset="0"/>
                        </a:rPr>
                        <m:t> =</m:t>
                      </m:r>
                      <m:sSub>
                        <m:sSubPr>
                          <m:ctrlPr>
                            <a:rPr lang="en-US" sz="2000" i="1" dirty="0" smtClean="0">
                              <a:latin typeface="Cambria Math" panose="02040503050406030204" pitchFamily="18" charset="0"/>
                              <a:cs typeface="Arial" panose="020B0604020202020204" pitchFamily="34" charset="0"/>
                            </a:rPr>
                          </m:ctrlPr>
                        </m:sSubPr>
                        <m:e>
                          <m:r>
                            <a:rPr lang="en-US" sz="2000" i="1" dirty="0" smtClean="0">
                              <a:latin typeface="Cambria Math" panose="02040503050406030204" pitchFamily="18" charset="0"/>
                              <a:cs typeface="Arial" panose="020B0604020202020204" pitchFamily="34" charset="0"/>
                            </a:rPr>
                            <m:t>𝑦</m:t>
                          </m:r>
                        </m:e>
                        <m:sub>
                          <m:r>
                            <a:rPr lang="en-US" sz="2000" i="1" dirty="0" smtClean="0">
                              <a:latin typeface="Cambria Math" panose="02040503050406030204" pitchFamily="18" charset="0"/>
                              <a:cs typeface="Arial" panose="020B0604020202020204" pitchFamily="34" charset="0"/>
                            </a:rPr>
                            <m:t>𝑛</m:t>
                          </m:r>
                          <m:r>
                            <a:rPr lang="en-US" sz="2000" b="0" i="1" dirty="0" smtClean="0">
                              <a:latin typeface="Cambria Math" panose="02040503050406030204" pitchFamily="18" charset="0"/>
                              <a:cs typeface="Arial" panose="020B0604020202020204" pitchFamily="34" charset="0"/>
                            </a:rPr>
                            <m:t>−1</m:t>
                          </m:r>
                        </m:sub>
                      </m:sSub>
                      <m:r>
                        <a:rPr lang="en-US" sz="2000" i="1" dirty="0" smtClean="0">
                          <a:latin typeface="Cambria Math" panose="02040503050406030204" pitchFamily="18" charset="0"/>
                          <a:cs typeface="Arial" panose="020B0604020202020204" pitchFamily="34" charset="0"/>
                        </a:rPr>
                        <m:t>+</m:t>
                      </m:r>
                      <m:sSub>
                        <m:sSubPr>
                          <m:ctrlPr>
                            <a:rPr lang="en-US" sz="2000" i="1" dirty="0" err="1" smtClean="0">
                              <a:latin typeface="Cambria Math" panose="02040503050406030204" pitchFamily="18" charset="0"/>
                              <a:cs typeface="Arial" panose="020B0604020202020204" pitchFamily="34" charset="0"/>
                            </a:rPr>
                          </m:ctrlPr>
                        </m:sSubPr>
                        <m:e>
                          <m:r>
                            <a:rPr lang="en-US" sz="2000" i="1" dirty="0" smtClean="0">
                              <a:latin typeface="Cambria Math" panose="02040503050406030204" pitchFamily="18" charset="0"/>
                              <a:cs typeface="Arial" panose="020B0604020202020204" pitchFamily="34" charset="0"/>
                            </a:rPr>
                            <m:t>𝜀</m:t>
                          </m:r>
                        </m:e>
                        <m:sub>
                          <m:r>
                            <a:rPr lang="en-US" sz="2000" i="1" dirty="0" err="1" smtClean="0">
                              <a:latin typeface="Cambria Math" panose="02040503050406030204" pitchFamily="18" charset="0"/>
                              <a:cs typeface="Arial" panose="020B0604020202020204" pitchFamily="34" charset="0"/>
                            </a:rPr>
                            <m:t>𝑛</m:t>
                          </m:r>
                        </m:sub>
                      </m:sSub>
                      <m:r>
                        <a:rPr lang="en-US" sz="2000" b="0" i="1" dirty="0" smtClean="0">
                          <a:latin typeface="Cambria Math" panose="02040503050406030204" pitchFamily="18" charset="0"/>
                          <a:cs typeface="Arial" panose="020B0604020202020204" pitchFamily="34" charset="0"/>
                        </a:rPr>
                        <m:t>+</m:t>
                      </m:r>
                      <m:r>
                        <a:rPr lang="en-US" sz="2000" b="0" i="1" dirty="0" smtClean="0">
                          <a:latin typeface="Cambria Math" panose="02040503050406030204" pitchFamily="18" charset="0"/>
                          <a:cs typeface="Arial" panose="020B0604020202020204" pitchFamily="34" charset="0"/>
                        </a:rPr>
                        <m:t>𝜇</m:t>
                      </m:r>
                      <m:r>
                        <a:rPr lang="en-US" sz="2000" i="1" dirty="0" smtClean="0">
                          <a:latin typeface="Cambria Math" panose="02040503050406030204" pitchFamily="18" charset="0"/>
                          <a:cs typeface="Arial" panose="020B0604020202020204" pitchFamily="34" charset="0"/>
                        </a:rPr>
                        <m:t>.</m:t>
                      </m:r>
                    </m:oMath>
                  </m:oMathPara>
                </a14:m>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mc:Choice>
        <mc:Fallback>
          <p:sp>
            <p:nvSpPr>
              <p:cNvPr id="3" name="Объект 2">
                <a:extLst>
                  <a:ext uri="{FF2B5EF4-FFF2-40B4-BE49-F238E27FC236}">
                    <a16:creationId xmlns:a16="http://schemas.microsoft.com/office/drawing/2014/main" id="{0A407AE0-DFB9-4EEB-B9BD-5D9D13410CB6}"/>
                  </a:ext>
                </a:extLst>
              </p:cNvPr>
              <p:cNvSpPr>
                <a:spLocks noGrp="1" noRot="1" noChangeAspect="1" noMove="1" noResize="1" noEditPoints="1" noAdjustHandles="1" noChangeArrowheads="1" noChangeShapeType="1" noTextEdit="1"/>
              </p:cNvSpPr>
              <p:nvPr>
                <p:ph idx="1"/>
              </p:nvPr>
            </p:nvSpPr>
            <p:spPr>
              <a:xfrm>
                <a:off x="361950" y="1152525"/>
                <a:ext cx="11087100" cy="5340350"/>
              </a:xfrm>
              <a:blipFill>
                <a:blip r:embed="rId2"/>
                <a:stretch>
                  <a:fillRect l="-458" t="-1185" r="-686"/>
                </a:stretch>
              </a:blipFill>
            </p:spPr>
            <p:txBody>
              <a:bodyPr/>
              <a:lstStyle/>
              <a:p>
                <a:r>
                  <a:rPr lang="ru-RU">
                    <a:noFill/>
                  </a:rPr>
                  <a:t> </a:t>
                </a:r>
              </a:p>
            </p:txBody>
          </p:sp>
        </mc:Fallback>
      </mc:AlternateContent>
      <p:pic>
        <p:nvPicPr>
          <p:cNvPr id="17410" name="Picture 2" descr="image.png">
            <a:extLst>
              <a:ext uri="{FF2B5EF4-FFF2-40B4-BE49-F238E27FC236}">
                <a16:creationId xmlns:a16="http://schemas.microsoft.com/office/drawing/2014/main" id="{EC6DCCF4-DE7E-4816-BF34-B333D705E6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6945" y="3425966"/>
            <a:ext cx="4030228" cy="322294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4" name="Прямоугольник 3">
                <a:extLst>
                  <a:ext uri="{FF2B5EF4-FFF2-40B4-BE49-F238E27FC236}">
                    <a16:creationId xmlns:a16="http://schemas.microsoft.com/office/drawing/2014/main" id="{C9A2CFD5-8376-4262-83DF-16A1B44B0BDF}"/>
                  </a:ext>
                </a:extLst>
              </p:cNvPr>
              <p:cNvSpPr/>
              <p:nvPr/>
            </p:nvSpPr>
            <p:spPr>
              <a:xfrm>
                <a:off x="600074" y="4066312"/>
                <a:ext cx="6753226" cy="2249205"/>
              </a:xfrm>
              <a:prstGeom prst="rect">
                <a:avLst/>
              </a:prstGeom>
            </p:spPr>
            <p:txBody>
              <a:bodyPr wrap="square">
                <a:spAutoFit/>
              </a:bodyPr>
              <a:lstStyle/>
              <a:p>
                <a:pPr marL="285750" indent="-285750">
                  <a:buFont typeface="Arial" panose="020B0604020202020204" pitchFamily="34" charset="0"/>
                  <a:buChar char="•"/>
                </a:pPr>
                <a:r>
                  <a:rPr lang="en-US" sz="2000" dirty="0"/>
                  <a:t>By repeating the random-walk we can re-write that with taken into account dumping of the previous values influence on the current value as</a:t>
                </a:r>
              </a:p>
              <a:p>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rPr>
                          <m:t>𝑦</m:t>
                        </m:r>
                      </m:e>
                      <m:sub>
                        <m:r>
                          <a:rPr lang="en-US" sz="2000" i="1" dirty="0" smtClean="0">
                            <a:latin typeface="Cambria Math" panose="02040503050406030204" pitchFamily="18" charset="0"/>
                          </a:rPr>
                          <m:t>𝑛</m:t>
                        </m:r>
                      </m:sub>
                    </m:sSub>
                    <m:r>
                      <a:rPr lang="en-US" sz="2000" i="1" dirty="0" smtClean="0">
                        <a:latin typeface="Cambria Math" panose="02040503050406030204" pitchFamily="18" charset="0"/>
                      </a:rPr>
                      <m:t> =</m:t>
                    </m:r>
                    <m:nary>
                      <m:naryPr>
                        <m:chr m:val="∑"/>
                        <m:ctrlPr>
                          <a:rPr lang="en-US" sz="2000" i="1" dirty="0" smtClean="0">
                            <a:latin typeface="Cambria Math" panose="02040503050406030204" pitchFamily="18" charset="0"/>
                          </a:rPr>
                        </m:ctrlPr>
                      </m:naryPr>
                      <m:sub>
                        <m:r>
                          <a:rPr lang="en-US" sz="2000" i="1" dirty="0" err="1" smtClean="0">
                            <a:latin typeface="Cambria Math" panose="02040503050406030204" pitchFamily="18" charset="0"/>
                          </a:rPr>
                          <m:t>𝑖</m:t>
                        </m:r>
                        <m:r>
                          <a:rPr lang="en-US" sz="2000" i="1" dirty="0" smtClean="0">
                            <a:latin typeface="Cambria Math" panose="02040503050406030204" pitchFamily="18" charset="0"/>
                          </a:rPr>
                          <m:t>=0</m:t>
                        </m:r>
                      </m:sub>
                      <m:sup>
                        <m:r>
                          <a:rPr lang="en-US" sz="2000" i="1" dirty="0" smtClean="0">
                            <a:latin typeface="Cambria Math" panose="02040503050406030204" pitchFamily="18" charset="0"/>
                          </a:rPr>
                          <m:t>𝑛</m:t>
                        </m:r>
                      </m:sup>
                      <m:e>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rPr>
                              <m:t>𝛽</m:t>
                            </m:r>
                          </m:e>
                          <m:sub>
                            <m:r>
                              <a:rPr lang="en-US" sz="2000" i="1" dirty="0" err="1" smtClean="0">
                                <a:latin typeface="Cambria Math" panose="02040503050406030204" pitchFamily="18" charset="0"/>
                              </a:rPr>
                              <m:t>𝑛</m:t>
                            </m:r>
                          </m:sub>
                        </m:sSub>
                        <m:sSub>
                          <m:sSubPr>
                            <m:ctrlPr>
                              <a:rPr lang="en-US" sz="2000" i="1" dirty="0" err="1" smtClean="0">
                                <a:latin typeface="Cambria Math" panose="02040503050406030204" pitchFamily="18" charset="0"/>
                              </a:rPr>
                            </m:ctrlPr>
                          </m:sSubPr>
                          <m:e>
                            <m:r>
                              <a:rPr lang="en-US" sz="2000" i="1" dirty="0" smtClean="0">
                                <a:latin typeface="Cambria Math" panose="02040503050406030204" pitchFamily="18" charset="0"/>
                              </a:rPr>
                              <m:t>𝜀</m:t>
                            </m:r>
                          </m:e>
                          <m:sub>
                            <m:r>
                              <a:rPr lang="en-US" sz="2000" i="1" dirty="0" err="1" smtClean="0">
                                <a:latin typeface="Cambria Math" panose="02040503050406030204" pitchFamily="18" charset="0"/>
                              </a:rPr>
                              <m:t>𝑖</m:t>
                            </m:r>
                          </m:sub>
                        </m:sSub>
                      </m:e>
                    </m:nary>
                  </m:oMath>
                </a14:m>
                <a:endParaRPr lang="en-US" sz="2000" dirty="0"/>
              </a:p>
              <a:p>
                <a:pPr marL="742950" lvl="1" indent="-285750">
                  <a:buFont typeface="Arial" panose="020B0604020202020204" pitchFamily="34" charset="0"/>
                  <a:buChar char="•"/>
                </a:pPr>
                <a:r>
                  <a:rPr lang="en-US" sz="2000" dirty="0"/>
                  <a:t>where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rPr>
                          <m:t>𝛽</m:t>
                        </m:r>
                      </m:e>
                      <m:sub>
                        <m:r>
                          <a:rPr lang="en-US" sz="2000" i="1" dirty="0" err="1" smtClean="0">
                            <a:latin typeface="Cambria Math" panose="02040503050406030204" pitchFamily="18" charset="0"/>
                          </a:rPr>
                          <m:t>𝑛</m:t>
                        </m:r>
                      </m:sub>
                    </m:sSub>
                    <m:r>
                      <a:rPr lang="en-US" sz="2000" i="1" dirty="0" err="1" smtClean="0">
                        <a:latin typeface="Cambria Math" panose="02040503050406030204" pitchFamily="18" charset="0"/>
                      </a:rPr>
                      <m:t> </m:t>
                    </m:r>
                  </m:oMath>
                </a14:m>
                <a:r>
                  <a:rPr lang="en-US" sz="2000" dirty="0"/>
                  <a:t>is the coefficient of the previous random values influence on the current value.</a:t>
                </a:r>
              </a:p>
              <a:p>
                <a:pPr marL="742950" lvl="1" indent="-285750">
                  <a:buFont typeface="Arial" panose="020B0604020202020204" pitchFamily="34" charset="0"/>
                  <a:buChar char="•"/>
                </a:pPr>
                <a:r>
                  <a:rPr lang="en-US" sz="2000" dirty="0"/>
                  <a:t>More complex model: </a:t>
                </a:r>
                <a14:m>
                  <m:oMath xmlns:m="http://schemas.openxmlformats.org/officeDocument/2006/math">
                    <m:nary>
                      <m:naryPr>
                        <m:chr m:val="∑"/>
                        <m:ctrlPr>
                          <a:rPr lang="en-US" sz="2000" i="1" dirty="0">
                            <a:latin typeface="Cambria Math" panose="02040503050406030204" pitchFamily="18" charset="0"/>
                          </a:rPr>
                        </m:ctrlPr>
                      </m:naryPr>
                      <m:sub>
                        <m:r>
                          <a:rPr lang="en-US" sz="2000" i="1" dirty="0" err="1">
                            <a:latin typeface="Cambria Math" panose="02040503050406030204" pitchFamily="18" charset="0"/>
                          </a:rPr>
                          <m:t>𝑖</m:t>
                        </m:r>
                        <m:r>
                          <a:rPr lang="en-US" sz="2000" i="1" dirty="0">
                            <a:latin typeface="Cambria Math" panose="02040503050406030204" pitchFamily="18" charset="0"/>
                          </a:rPr>
                          <m:t>=0</m:t>
                        </m:r>
                      </m:sub>
                      <m:sup>
                        <m:r>
                          <a:rPr lang="en-US" sz="2000" i="1" dirty="0">
                            <a:latin typeface="Cambria Math" panose="02040503050406030204" pitchFamily="18" charset="0"/>
                          </a:rPr>
                          <m:t>𝑛</m:t>
                        </m:r>
                      </m:sup>
                      <m:e>
                        <m:sSub>
                          <m:sSubPr>
                            <m:ctrlPr>
                              <a:rPr lang="en-US" sz="2000" i="1" dirty="0">
                                <a:latin typeface="Cambria Math" panose="02040503050406030204" pitchFamily="18" charset="0"/>
                              </a:rPr>
                            </m:ctrlPr>
                          </m:sSubPr>
                          <m:e>
                            <m:r>
                              <a:rPr lang="en-US" sz="2000" i="1" dirty="0">
                                <a:latin typeface="Cambria Math" panose="02040503050406030204" pitchFamily="18" charset="0"/>
                              </a:rPr>
                              <m:t>𝛽</m:t>
                            </m:r>
                          </m:e>
                          <m:sub>
                            <m:r>
                              <a:rPr lang="en-US" sz="2000" i="1" dirty="0" err="1">
                                <a:latin typeface="Cambria Math" panose="02040503050406030204" pitchFamily="18" charset="0"/>
                              </a:rPr>
                              <m:t>𝑛</m:t>
                            </m:r>
                          </m:sub>
                        </m:sSub>
                        <m:sSub>
                          <m:sSubPr>
                            <m:ctrlPr>
                              <a:rPr lang="en-US" sz="2000" i="1" dirty="0" err="1">
                                <a:latin typeface="Cambria Math" panose="02040503050406030204" pitchFamily="18" charset="0"/>
                              </a:rPr>
                            </m:ctrlPr>
                          </m:sSubPr>
                          <m:e>
                            <m:r>
                              <a:rPr lang="en-US" sz="2000" i="1" dirty="0">
                                <a:latin typeface="Cambria Math" panose="02040503050406030204" pitchFamily="18" charset="0"/>
                              </a:rPr>
                              <m:t>𝜀</m:t>
                            </m:r>
                          </m:e>
                          <m:sub>
                            <m:r>
                              <a:rPr lang="en-US" sz="2000" i="1" dirty="0" err="1">
                                <a:latin typeface="Cambria Math" panose="02040503050406030204" pitchFamily="18" charset="0"/>
                              </a:rPr>
                              <m:t>𝑖</m:t>
                            </m:r>
                          </m:sub>
                        </m:sSub>
                      </m:e>
                    </m:nary>
                  </m:oMath>
                </a14:m>
                <a:r>
                  <a:rPr lang="en-US" sz="2000" dirty="0"/>
                  <a:t> + </a:t>
                </a:r>
                <a14:m>
                  <m:oMath xmlns:m="http://schemas.openxmlformats.org/officeDocument/2006/math">
                    <m:nary>
                      <m:naryPr>
                        <m:chr m:val="∑"/>
                        <m:ctrlPr>
                          <a:rPr lang="en-US" sz="2000" i="1" dirty="0">
                            <a:latin typeface="Cambria Math" panose="02040503050406030204" pitchFamily="18" charset="0"/>
                          </a:rPr>
                        </m:ctrlPr>
                      </m:naryPr>
                      <m:sub>
                        <m:r>
                          <a:rPr lang="en-US" sz="2000" i="1" dirty="0" err="1">
                            <a:latin typeface="Cambria Math" panose="02040503050406030204" pitchFamily="18" charset="0"/>
                          </a:rPr>
                          <m:t>𝑖</m:t>
                        </m:r>
                        <m:r>
                          <a:rPr lang="en-US" sz="2000" i="1" dirty="0">
                            <a:latin typeface="Cambria Math" panose="02040503050406030204" pitchFamily="18" charset="0"/>
                          </a:rPr>
                          <m:t>=0</m:t>
                        </m:r>
                      </m:sub>
                      <m:sup>
                        <m:r>
                          <a:rPr lang="en-US" sz="2000" i="1" dirty="0">
                            <a:latin typeface="Cambria Math" panose="02040503050406030204" pitchFamily="18" charset="0"/>
                          </a:rPr>
                          <m:t>𝑛</m:t>
                        </m:r>
                      </m:sup>
                      <m:e>
                        <m:sSub>
                          <m:sSubPr>
                            <m:ctrlPr>
                              <a:rPr lang="en-US" sz="2000" i="1" dirty="0">
                                <a:latin typeface="Cambria Math" panose="02040503050406030204" pitchFamily="18" charset="0"/>
                              </a:rPr>
                            </m:ctrlPr>
                          </m:sSubPr>
                          <m:e>
                            <m:r>
                              <a:rPr lang="en-US" sz="2000" b="0" i="1" dirty="0" smtClean="0">
                                <a:latin typeface="Cambria Math" panose="02040503050406030204" pitchFamily="18" charset="0"/>
                              </a:rPr>
                              <m:t>𝛼</m:t>
                            </m:r>
                          </m:e>
                          <m:sub>
                            <m:r>
                              <a:rPr lang="en-US" sz="2000" i="1" dirty="0" err="1">
                                <a:latin typeface="Cambria Math" panose="02040503050406030204" pitchFamily="18" charset="0"/>
                              </a:rPr>
                              <m:t>𝑛</m:t>
                            </m:r>
                          </m:sub>
                        </m:sSub>
                        <m:sSub>
                          <m:sSubPr>
                            <m:ctrlPr>
                              <a:rPr lang="en-US" sz="2000" i="1" dirty="0" err="1">
                                <a:latin typeface="Cambria Math" panose="02040503050406030204" pitchFamily="18" charset="0"/>
                              </a:rPr>
                            </m:ctrlPr>
                          </m:sSubPr>
                          <m:e>
                            <m:r>
                              <a:rPr lang="en-US" sz="2000" b="0" i="1" dirty="0" smtClean="0">
                                <a:latin typeface="Cambria Math" panose="02040503050406030204" pitchFamily="18" charset="0"/>
                              </a:rPr>
                              <m:t>𝑥</m:t>
                            </m:r>
                          </m:e>
                          <m:sub>
                            <m:r>
                              <a:rPr lang="en-US" sz="2000" i="1" dirty="0" err="1">
                                <a:latin typeface="Cambria Math" panose="02040503050406030204" pitchFamily="18" charset="0"/>
                              </a:rPr>
                              <m:t>𝑖</m:t>
                            </m:r>
                          </m:sub>
                        </m:sSub>
                      </m:e>
                    </m:nary>
                  </m:oMath>
                </a14:m>
                <a:endParaRPr lang="en-US" sz="2000" dirty="0"/>
              </a:p>
            </p:txBody>
          </p:sp>
        </mc:Choice>
        <mc:Fallback>
          <p:sp>
            <p:nvSpPr>
              <p:cNvPr id="4" name="Прямоугольник 3">
                <a:extLst>
                  <a:ext uri="{FF2B5EF4-FFF2-40B4-BE49-F238E27FC236}">
                    <a16:creationId xmlns:a16="http://schemas.microsoft.com/office/drawing/2014/main" id="{C9A2CFD5-8376-4262-83DF-16A1B44B0BDF}"/>
                  </a:ext>
                </a:extLst>
              </p:cNvPr>
              <p:cNvSpPr>
                <a:spLocks noRot="1" noChangeAspect="1" noMove="1" noResize="1" noEditPoints="1" noAdjustHandles="1" noChangeArrowheads="1" noChangeShapeType="1" noTextEdit="1"/>
              </p:cNvSpPr>
              <p:nvPr/>
            </p:nvSpPr>
            <p:spPr>
              <a:xfrm>
                <a:off x="600074" y="4066312"/>
                <a:ext cx="6753226" cy="2249205"/>
              </a:xfrm>
              <a:prstGeom prst="rect">
                <a:avLst/>
              </a:prstGeom>
              <a:blipFill>
                <a:blip r:embed="rId4"/>
                <a:stretch>
                  <a:fillRect l="-752" t="-1685" r="-940" b="-30899"/>
                </a:stretch>
              </a:blipFill>
            </p:spPr>
            <p:txBody>
              <a:bodyPr/>
              <a:lstStyle/>
              <a:p>
                <a:r>
                  <a:rPr lang="ru-RU">
                    <a:noFill/>
                  </a:rPr>
                  <a:t> </a:t>
                </a:r>
              </a:p>
            </p:txBody>
          </p:sp>
        </mc:Fallback>
      </mc:AlternateContent>
    </p:spTree>
    <p:extLst>
      <p:ext uri="{BB962C8B-B14F-4D97-AF65-F5344CB8AC3E}">
        <p14:creationId xmlns:p14="http://schemas.microsoft.com/office/powerpoint/2010/main" val="2206836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5CEB70-24DC-4675-A339-770D32F021C6}"/>
              </a:ext>
            </a:extLst>
          </p:cNvPr>
          <p:cNvSpPr>
            <a:spLocks noGrp="1"/>
          </p:cNvSpPr>
          <p:nvPr>
            <p:ph type="title"/>
          </p:nvPr>
        </p:nvSpPr>
        <p:spPr>
          <a:xfrm>
            <a:off x="838200" y="365125"/>
            <a:ext cx="10515600" cy="911225"/>
          </a:xfrm>
        </p:spPr>
        <p:txBody>
          <a:bodyPr>
            <a:normAutofit/>
          </a:bodyPr>
          <a:lstStyle/>
          <a:p>
            <a:r>
              <a:rPr lang="en-US" dirty="0"/>
              <a:t>Example of random walk and drift of trend</a:t>
            </a:r>
            <a:endParaRPr lang="en-US" dirty="0">
              <a:latin typeface="Arial" panose="020B0604020202020204" pitchFamily="34" charset="0"/>
              <a:cs typeface="Arial" panose="020B0604020202020204" pitchFamily="34" charset="0"/>
            </a:endParaRPr>
          </a:p>
        </p:txBody>
      </p:sp>
      <p:sp>
        <p:nvSpPr>
          <p:cNvPr id="3" name="Объект 2">
            <a:extLst>
              <a:ext uri="{FF2B5EF4-FFF2-40B4-BE49-F238E27FC236}">
                <a16:creationId xmlns:a16="http://schemas.microsoft.com/office/drawing/2014/main" id="{0A407AE0-DFB9-4EEB-B9BD-5D9D13410CB6}"/>
              </a:ext>
            </a:extLst>
          </p:cNvPr>
          <p:cNvSpPr>
            <a:spLocks noGrp="1"/>
          </p:cNvSpPr>
          <p:nvPr>
            <p:ph idx="1"/>
          </p:nvPr>
        </p:nvSpPr>
        <p:spPr>
          <a:xfrm>
            <a:off x="361950" y="1152525"/>
            <a:ext cx="11087100" cy="5340350"/>
          </a:xfrm>
        </p:spPr>
        <p:txBody>
          <a:bodyPr>
            <a:normAutofit/>
          </a:bodyPr>
          <a:lstStyle/>
          <a:p>
            <a:endParaRPr lang="en-US" sz="2000" dirty="0">
              <a:latin typeface="Arial" panose="020B0604020202020204" pitchFamily="34" charset="0"/>
              <a:cs typeface="Arial" panose="020B0604020202020204" pitchFamily="34" charset="0"/>
            </a:endParaRPr>
          </a:p>
        </p:txBody>
      </p:sp>
      <p:pic>
        <p:nvPicPr>
          <p:cNvPr id="17410" name="Picture 2" descr="image.png">
            <a:extLst>
              <a:ext uri="{FF2B5EF4-FFF2-40B4-BE49-F238E27FC236}">
                <a16:creationId xmlns:a16="http://schemas.microsoft.com/office/drawing/2014/main" id="{EC6DCCF4-DE7E-4816-BF34-B333D705E6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8080" y="3306920"/>
            <a:ext cx="4179093" cy="3341987"/>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descr="image.png">
            <a:extLst>
              <a:ext uri="{FF2B5EF4-FFF2-40B4-BE49-F238E27FC236}">
                <a16:creationId xmlns:a16="http://schemas.microsoft.com/office/drawing/2014/main" id="{E3F812E1-36AE-4582-8E25-B0EF88859E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950" y="1162181"/>
            <a:ext cx="6410323" cy="3605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5832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9F62D98-934B-48A4-8DF4-873FE59A1D03}"/>
              </a:ext>
            </a:extLst>
          </p:cNvPr>
          <p:cNvSpPr>
            <a:spLocks noGrp="1"/>
          </p:cNvSpPr>
          <p:nvPr>
            <p:ph type="title"/>
          </p:nvPr>
        </p:nvSpPr>
        <p:spPr>
          <a:xfrm>
            <a:off x="295275" y="212725"/>
            <a:ext cx="10515600" cy="739775"/>
          </a:xfrm>
        </p:spPr>
        <p:txBody>
          <a:bodyPr/>
          <a:lstStyle/>
          <a:p>
            <a:r>
              <a:rPr lang="en-US" altLang="en-US" b="1" dirty="0">
                <a:solidFill>
                  <a:srgbClr val="333333"/>
                </a:solidFill>
                <a:latin typeface="Open Sans"/>
              </a:rPr>
              <a:t>Type of Time Series Representation</a:t>
            </a:r>
            <a:endParaRPr lang="en-US" dirty="0"/>
          </a:p>
        </p:txBody>
      </p:sp>
      <p:sp>
        <p:nvSpPr>
          <p:cNvPr id="3" name="Объект 2">
            <a:extLst>
              <a:ext uri="{FF2B5EF4-FFF2-40B4-BE49-F238E27FC236}">
                <a16:creationId xmlns:a16="http://schemas.microsoft.com/office/drawing/2014/main" id="{A891BD43-E0C4-4C52-A7A5-74F2866FB3C7}"/>
              </a:ext>
            </a:extLst>
          </p:cNvPr>
          <p:cNvSpPr>
            <a:spLocks noGrp="1"/>
          </p:cNvSpPr>
          <p:nvPr>
            <p:ph idx="1"/>
          </p:nvPr>
        </p:nvSpPr>
        <p:spPr>
          <a:xfrm>
            <a:off x="190500" y="1083468"/>
            <a:ext cx="11534775" cy="5898357"/>
          </a:xfrm>
        </p:spPr>
        <p:txBody>
          <a:bodyPr>
            <a:normAutofit/>
          </a:bodyPr>
          <a:lstStyle/>
          <a:p>
            <a:pPr eaLnBrk="0" fontAlgn="base" hangingPunct="0">
              <a:lnSpc>
                <a:spcPct val="100000"/>
              </a:lnSpc>
              <a:spcBef>
                <a:spcPct val="0"/>
              </a:spcBef>
              <a:spcAft>
                <a:spcPct val="0"/>
              </a:spcAft>
            </a:pPr>
            <a:r>
              <a:rPr lang="en-US" altLang="en-US" sz="2000" b="1" dirty="0">
                <a:solidFill>
                  <a:srgbClr val="333333"/>
                </a:solidFill>
                <a:latin typeface="Open Sans"/>
              </a:rPr>
              <a:t>Univariate analysis</a:t>
            </a:r>
            <a:r>
              <a:rPr lang="en-US" altLang="en-US" sz="2000" dirty="0">
                <a:solidFill>
                  <a:srgbClr val="333333"/>
                </a:solidFill>
                <a:latin typeface="Open Sans"/>
              </a:rPr>
              <a:t> is the simplest form of time series analysis where the data being analyzed contains only one variable.</a:t>
            </a:r>
          </a:p>
          <a:p>
            <a:pPr eaLnBrk="0" fontAlgn="base" hangingPunct="0">
              <a:lnSpc>
                <a:spcPct val="100000"/>
              </a:lnSpc>
              <a:spcBef>
                <a:spcPct val="0"/>
              </a:spcBef>
              <a:spcAft>
                <a:spcPct val="0"/>
              </a:spcAft>
            </a:pPr>
            <a:r>
              <a:rPr lang="en-US" altLang="en-US" sz="2000" b="1" dirty="0">
                <a:solidFill>
                  <a:srgbClr val="333333"/>
                </a:solidFill>
                <a:latin typeface="Open Sans"/>
              </a:rPr>
              <a:t>Bivariate analysis</a:t>
            </a:r>
            <a:r>
              <a:rPr lang="en-US" altLang="en-US" sz="2000" dirty="0">
                <a:solidFill>
                  <a:srgbClr val="333333"/>
                </a:solidFill>
                <a:latin typeface="Open Sans"/>
              </a:rPr>
              <a:t> is slightly more complex case than Univariate analysis. When the data set contains two variables both indexed by time and researchers aim to undertake comparisons between the two data or predict both.</a:t>
            </a:r>
          </a:p>
          <a:p>
            <a:pPr eaLnBrk="0" fontAlgn="base" hangingPunct="0">
              <a:lnSpc>
                <a:spcPct val="100000"/>
              </a:lnSpc>
              <a:spcBef>
                <a:spcPct val="0"/>
              </a:spcBef>
              <a:spcAft>
                <a:spcPct val="0"/>
              </a:spcAft>
            </a:pPr>
            <a:r>
              <a:rPr lang="en-US" altLang="en-US" sz="2000" b="1" dirty="0">
                <a:solidFill>
                  <a:srgbClr val="333333"/>
                </a:solidFill>
                <a:latin typeface="Open Sans"/>
              </a:rPr>
              <a:t>Multivariate analysis</a:t>
            </a:r>
            <a:r>
              <a:rPr lang="en-US" altLang="en-US" sz="2000" dirty="0">
                <a:solidFill>
                  <a:srgbClr val="333333"/>
                </a:solidFill>
                <a:latin typeface="Open Sans"/>
              </a:rPr>
              <a:t> is a more complex form of time series analysis technique and used when there are more than two variables in the data set.</a:t>
            </a:r>
          </a:p>
          <a:p>
            <a:pPr eaLnBrk="0" fontAlgn="base" hangingPunct="0">
              <a:lnSpc>
                <a:spcPct val="100000"/>
              </a:lnSpc>
              <a:spcBef>
                <a:spcPct val="0"/>
              </a:spcBef>
              <a:spcAft>
                <a:spcPct val="0"/>
              </a:spcAft>
            </a:pPr>
            <a:r>
              <a:rPr lang="en-US" altLang="en-US" sz="2000" b="1" dirty="0">
                <a:solidFill>
                  <a:srgbClr val="333333"/>
                </a:solidFill>
                <a:latin typeface="Open Sans"/>
              </a:rPr>
              <a:t>Analysis with exogenous factors</a:t>
            </a:r>
            <a:r>
              <a:rPr lang="en-US" altLang="en-US" sz="2000" dirty="0">
                <a:solidFill>
                  <a:srgbClr val="333333"/>
                </a:solidFill>
                <a:latin typeface="Open Sans"/>
              </a:rPr>
              <a:t>(covariate) is form of time series analysis when we suppose that the analyzed data depends on some other data and time indexes.</a:t>
            </a:r>
          </a:p>
          <a:p>
            <a:pPr lvl="1" eaLnBrk="0" fontAlgn="base" hangingPunct="0">
              <a:lnSpc>
                <a:spcPct val="100000"/>
              </a:lnSpc>
              <a:spcBef>
                <a:spcPct val="0"/>
              </a:spcBef>
              <a:spcAft>
                <a:spcPct val="0"/>
              </a:spcAft>
            </a:pPr>
            <a:r>
              <a:rPr lang="en-US" altLang="en-US" sz="2000" dirty="0">
                <a:solidFill>
                  <a:srgbClr val="333333"/>
                </a:solidFill>
                <a:latin typeface="Open Sans"/>
              </a:rPr>
              <a:t>The covariate factors can be considered as a priory information for analyzed series.</a:t>
            </a:r>
          </a:p>
          <a:p>
            <a:pPr lvl="1" eaLnBrk="0" fontAlgn="base" hangingPunct="0">
              <a:lnSpc>
                <a:spcPct val="100000"/>
              </a:lnSpc>
              <a:spcBef>
                <a:spcPct val="0"/>
              </a:spcBef>
              <a:spcAft>
                <a:spcPct val="0"/>
              </a:spcAft>
            </a:pPr>
            <a:r>
              <a:rPr lang="en-US" altLang="en-US" sz="2000" dirty="0">
                <a:solidFill>
                  <a:srgbClr val="333333"/>
                </a:solidFill>
                <a:latin typeface="Open Sans"/>
              </a:rPr>
              <a:t>Covariate factors are influence indirectly on the aim variable. </a:t>
            </a:r>
          </a:p>
          <a:p>
            <a:endParaRPr lang="en-US" sz="2000" dirty="0">
              <a:latin typeface="Open Sans"/>
            </a:endParaRPr>
          </a:p>
        </p:txBody>
      </p:sp>
    </p:spTree>
    <p:extLst>
      <p:ext uri="{BB962C8B-B14F-4D97-AF65-F5344CB8AC3E}">
        <p14:creationId xmlns:p14="http://schemas.microsoft.com/office/powerpoint/2010/main" val="1647322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9F62D98-934B-48A4-8DF4-873FE59A1D03}"/>
              </a:ext>
            </a:extLst>
          </p:cNvPr>
          <p:cNvSpPr>
            <a:spLocks noGrp="1"/>
          </p:cNvSpPr>
          <p:nvPr>
            <p:ph type="title"/>
          </p:nvPr>
        </p:nvSpPr>
        <p:spPr>
          <a:xfrm>
            <a:off x="295275" y="212725"/>
            <a:ext cx="10515600" cy="739775"/>
          </a:xfrm>
        </p:spPr>
        <p:txBody>
          <a:bodyPr/>
          <a:lstStyle/>
          <a:p>
            <a:r>
              <a:rPr lang="en-US" altLang="en-US" b="1" dirty="0">
                <a:solidFill>
                  <a:srgbClr val="333333"/>
                </a:solidFill>
                <a:latin typeface="Open Sans"/>
              </a:rPr>
              <a:t>Type of Time Series Representation</a:t>
            </a:r>
            <a:endParaRPr lang="en-US" dirty="0"/>
          </a:p>
        </p:txBody>
      </p:sp>
      <p:sp>
        <p:nvSpPr>
          <p:cNvPr id="3" name="Объект 2">
            <a:extLst>
              <a:ext uri="{FF2B5EF4-FFF2-40B4-BE49-F238E27FC236}">
                <a16:creationId xmlns:a16="http://schemas.microsoft.com/office/drawing/2014/main" id="{A891BD43-E0C4-4C52-A7A5-74F2866FB3C7}"/>
              </a:ext>
            </a:extLst>
          </p:cNvPr>
          <p:cNvSpPr>
            <a:spLocks noGrp="1"/>
          </p:cNvSpPr>
          <p:nvPr>
            <p:ph idx="1"/>
          </p:nvPr>
        </p:nvSpPr>
        <p:spPr>
          <a:xfrm>
            <a:off x="190500" y="1083468"/>
            <a:ext cx="11534775" cy="5898357"/>
          </a:xfrm>
        </p:spPr>
        <p:txBody>
          <a:bodyPr>
            <a:normAutofit/>
          </a:bodyPr>
          <a:lstStyle/>
          <a:p>
            <a:pPr eaLnBrk="0" fontAlgn="base" hangingPunct="0">
              <a:lnSpc>
                <a:spcPct val="100000"/>
              </a:lnSpc>
              <a:spcBef>
                <a:spcPct val="0"/>
              </a:spcBef>
              <a:spcAft>
                <a:spcPct val="0"/>
              </a:spcAft>
            </a:pPr>
            <a:r>
              <a:rPr lang="en-US" altLang="en-US" sz="2000" b="1" dirty="0">
                <a:solidFill>
                  <a:srgbClr val="333333"/>
                </a:solidFill>
                <a:latin typeface="Open Sans"/>
              </a:rPr>
              <a:t>Data Time Features</a:t>
            </a:r>
            <a:r>
              <a:rPr lang="en-US" altLang="en-US" sz="2000" dirty="0">
                <a:solidFill>
                  <a:srgbClr val="333333"/>
                </a:solidFill>
                <a:latin typeface="Open Sans"/>
              </a:rPr>
              <a:t>: these are components of the time step itself for each observation.</a:t>
            </a:r>
          </a:p>
          <a:p>
            <a:pPr eaLnBrk="0" fontAlgn="base" hangingPunct="0">
              <a:lnSpc>
                <a:spcPct val="100000"/>
              </a:lnSpc>
              <a:spcBef>
                <a:spcPct val="0"/>
              </a:spcBef>
              <a:spcAft>
                <a:spcPct val="0"/>
              </a:spcAft>
            </a:pPr>
            <a:r>
              <a:rPr lang="en-US" altLang="en-US" sz="2000" b="1" dirty="0">
                <a:solidFill>
                  <a:srgbClr val="333333"/>
                </a:solidFill>
                <a:latin typeface="Open Sans"/>
              </a:rPr>
              <a:t>Lag Features</a:t>
            </a:r>
            <a:r>
              <a:rPr lang="en-US" altLang="en-US" sz="2000" dirty="0">
                <a:solidFill>
                  <a:srgbClr val="333333"/>
                </a:solidFill>
                <a:latin typeface="Open Sans"/>
              </a:rPr>
              <a:t>: these are values of current and prior time steps.</a:t>
            </a:r>
          </a:p>
          <a:p>
            <a:pPr lvl="1" eaLnBrk="0" fontAlgn="base" hangingPunct="0">
              <a:lnSpc>
                <a:spcPct val="100000"/>
              </a:lnSpc>
              <a:spcBef>
                <a:spcPct val="0"/>
              </a:spcBef>
              <a:spcAft>
                <a:spcPct val="0"/>
              </a:spcAft>
            </a:pPr>
            <a:r>
              <a:rPr lang="en-US" altLang="en-US" sz="2000" dirty="0">
                <a:solidFill>
                  <a:srgbClr val="333333"/>
                </a:solidFill>
                <a:latin typeface="Open Sans"/>
              </a:rPr>
              <a:t>For instance, you are predicting the stock price for a company. So, the previous day’s stock price is important to make a prediction</a:t>
            </a:r>
            <a:r>
              <a:rPr lang="ru-RU" altLang="en-US" sz="2000" dirty="0">
                <a:solidFill>
                  <a:srgbClr val="333333"/>
                </a:solidFill>
                <a:latin typeface="Open Sans"/>
              </a:rPr>
              <a:t>.</a:t>
            </a:r>
          </a:p>
          <a:p>
            <a:pPr lvl="1" eaLnBrk="0" fontAlgn="base" hangingPunct="0">
              <a:lnSpc>
                <a:spcPct val="100000"/>
              </a:lnSpc>
              <a:spcBef>
                <a:spcPct val="0"/>
              </a:spcBef>
              <a:spcAft>
                <a:spcPct val="0"/>
              </a:spcAft>
            </a:pPr>
            <a:r>
              <a:rPr lang="en-US" altLang="en-US" sz="2000" dirty="0">
                <a:solidFill>
                  <a:srgbClr val="333333"/>
                </a:solidFill>
                <a:latin typeface="Open Sans"/>
              </a:rPr>
              <a:t>In other words, the value at time t is greatly affected by the value at time t-1. The past values are known as lags, so t-1 is lag 1, t-2 is lag 2, and so on.</a:t>
            </a:r>
          </a:p>
          <a:p>
            <a:pPr eaLnBrk="0" fontAlgn="base" hangingPunct="0">
              <a:lnSpc>
                <a:spcPct val="100000"/>
              </a:lnSpc>
              <a:spcBef>
                <a:spcPct val="0"/>
              </a:spcBef>
              <a:spcAft>
                <a:spcPct val="0"/>
              </a:spcAft>
            </a:pPr>
            <a:r>
              <a:rPr lang="en-US" altLang="en-US" sz="2000" b="1" dirty="0">
                <a:solidFill>
                  <a:srgbClr val="333333"/>
                </a:solidFill>
                <a:latin typeface="Open Sans"/>
              </a:rPr>
              <a:t>Window Features</a:t>
            </a:r>
            <a:r>
              <a:rPr lang="ru-RU" altLang="en-US" sz="2000" b="1" dirty="0">
                <a:solidFill>
                  <a:srgbClr val="333333"/>
                </a:solidFill>
                <a:latin typeface="Open Sans"/>
              </a:rPr>
              <a:t> </a:t>
            </a:r>
            <a:r>
              <a:rPr lang="en-US" altLang="en-US" sz="2000" b="1" dirty="0">
                <a:solidFill>
                  <a:srgbClr val="333333"/>
                </a:solidFill>
                <a:latin typeface="Open Sans"/>
              </a:rPr>
              <a:t>(segments)</a:t>
            </a:r>
            <a:r>
              <a:rPr lang="en-US" altLang="en-US" sz="2000" dirty="0">
                <a:solidFill>
                  <a:srgbClr val="333333"/>
                </a:solidFill>
                <a:latin typeface="Open Sans"/>
              </a:rPr>
              <a:t>: these are a summary of values over a fixed window of prior time steps.</a:t>
            </a:r>
            <a:endParaRPr lang="ru-RU" altLang="en-US" sz="2000" dirty="0">
              <a:solidFill>
                <a:srgbClr val="333333"/>
              </a:solidFill>
              <a:latin typeface="Open Sans"/>
            </a:endParaRPr>
          </a:p>
          <a:p>
            <a:pPr lvl="1" eaLnBrk="0" fontAlgn="base" hangingPunct="0">
              <a:lnSpc>
                <a:spcPct val="100000"/>
              </a:lnSpc>
              <a:spcBef>
                <a:spcPct val="0"/>
              </a:spcBef>
              <a:spcAft>
                <a:spcPct val="0"/>
              </a:spcAft>
            </a:pPr>
            <a:r>
              <a:rPr lang="en-US" altLang="en-US" sz="2000" dirty="0">
                <a:solidFill>
                  <a:srgbClr val="333333"/>
                </a:solidFill>
                <a:latin typeface="Open Sans"/>
              </a:rPr>
              <a:t>Segments could be with crossing of values or without it.</a:t>
            </a:r>
          </a:p>
        </p:txBody>
      </p:sp>
    </p:spTree>
    <p:extLst>
      <p:ext uri="{BB962C8B-B14F-4D97-AF65-F5344CB8AC3E}">
        <p14:creationId xmlns:p14="http://schemas.microsoft.com/office/powerpoint/2010/main" val="1386146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3CF631B-6B89-45E6-9EA0-BE461A9A9D7E}"/>
              </a:ext>
            </a:extLst>
          </p:cNvPr>
          <p:cNvSpPr>
            <a:spLocks noGrp="1"/>
          </p:cNvSpPr>
          <p:nvPr>
            <p:ph type="title"/>
          </p:nvPr>
        </p:nvSpPr>
        <p:spPr>
          <a:xfrm>
            <a:off x="614362" y="174626"/>
            <a:ext cx="10515600" cy="882650"/>
          </a:xfrm>
        </p:spPr>
        <p:txBody>
          <a:bodyPr/>
          <a:lstStyle/>
          <a:p>
            <a:r>
              <a:rPr lang="en-US" altLang="en-US" b="1" dirty="0">
                <a:solidFill>
                  <a:srgbClr val="333333"/>
                </a:solidFill>
                <a:latin typeface="Open Sans"/>
              </a:rPr>
              <a:t>Time Series Types</a:t>
            </a:r>
            <a:endParaRPr lang="en-US" dirty="0"/>
          </a:p>
        </p:txBody>
      </p:sp>
      <p:sp>
        <p:nvSpPr>
          <p:cNvPr id="3" name="Объект 2">
            <a:extLst>
              <a:ext uri="{FF2B5EF4-FFF2-40B4-BE49-F238E27FC236}">
                <a16:creationId xmlns:a16="http://schemas.microsoft.com/office/drawing/2014/main" id="{01DDBC38-26E5-4756-800C-3254445004FC}"/>
              </a:ext>
            </a:extLst>
          </p:cNvPr>
          <p:cNvSpPr>
            <a:spLocks noGrp="1"/>
          </p:cNvSpPr>
          <p:nvPr>
            <p:ph idx="1"/>
          </p:nvPr>
        </p:nvSpPr>
        <p:spPr>
          <a:xfrm>
            <a:off x="304800" y="838199"/>
            <a:ext cx="10963275" cy="5953125"/>
          </a:xfrm>
        </p:spPr>
        <p:txBody>
          <a:bodyPr>
            <a:normAutofit/>
          </a:bodyPr>
          <a:lstStyle/>
          <a:p>
            <a:pPr eaLnBrk="0" fontAlgn="base" hangingPunct="0">
              <a:lnSpc>
                <a:spcPct val="100000"/>
              </a:lnSpc>
              <a:spcBef>
                <a:spcPct val="0"/>
              </a:spcBef>
              <a:spcAft>
                <a:spcPct val="0"/>
              </a:spcAft>
            </a:pPr>
            <a:r>
              <a:rPr kumimoji="0" lang="en-US" altLang="en-US" sz="2000" b="1" i="0" u="none" strike="noStrike" cap="none" normalizeH="0" baseline="0" dirty="0">
                <a:ln>
                  <a:noFill/>
                </a:ln>
                <a:solidFill>
                  <a:srgbClr val="333333"/>
                </a:solidFill>
                <a:effectLst/>
                <a:latin typeface="Open Sans"/>
              </a:rPr>
              <a:t>Stationary series</a:t>
            </a:r>
            <a:r>
              <a:rPr kumimoji="0" lang="en-US" altLang="en-US" sz="2000" b="0" i="0" u="none" strike="noStrike" cap="none" normalizeH="0" baseline="0" dirty="0">
                <a:ln>
                  <a:noFill/>
                </a:ln>
                <a:solidFill>
                  <a:srgbClr val="333333"/>
                </a:solidFill>
                <a:effectLst/>
                <a:latin typeface="Open Sans"/>
              </a:rPr>
              <a:t> in strong meaning, when the series parts are the same with no matter in which moment the part is taken.</a:t>
            </a:r>
          </a:p>
          <a:p>
            <a:pPr eaLnBrk="0" fontAlgn="base" hangingPunct="0">
              <a:lnSpc>
                <a:spcPct val="100000"/>
              </a:lnSpc>
              <a:spcBef>
                <a:spcPct val="0"/>
              </a:spcBef>
              <a:spcAft>
                <a:spcPct val="0"/>
              </a:spcAft>
            </a:pPr>
            <a:r>
              <a:rPr kumimoji="0" lang="en-US" altLang="en-US" sz="2000" b="0" i="0" u="none" strike="noStrike" cap="none" normalizeH="0" baseline="0" dirty="0">
                <a:ln>
                  <a:noFill/>
                </a:ln>
                <a:solidFill>
                  <a:srgbClr val="333333"/>
                </a:solidFill>
                <a:effectLst/>
                <a:latin typeface="Open Sans"/>
              </a:rPr>
              <a:t>In weak definition Stationary series it is the series in which you have constant mean and variance.</a:t>
            </a:r>
          </a:p>
          <a:p>
            <a:pPr eaLnBrk="0" fontAlgn="base" hangingPunct="0">
              <a:lnSpc>
                <a:spcPct val="100000"/>
              </a:lnSpc>
              <a:spcBef>
                <a:spcPct val="0"/>
              </a:spcBef>
              <a:spcAft>
                <a:spcPct val="0"/>
              </a:spcAft>
            </a:pPr>
            <a:r>
              <a:rPr kumimoji="0" lang="en-US" altLang="en-US" sz="2000" b="1" i="0" u="none" strike="noStrike" cap="none" normalizeH="0" baseline="0" dirty="0">
                <a:ln>
                  <a:noFill/>
                </a:ln>
                <a:solidFill>
                  <a:srgbClr val="333333"/>
                </a:solidFill>
                <a:effectLst/>
                <a:latin typeface="Open Sans"/>
              </a:rPr>
              <a:t>Non-stationary series</a:t>
            </a:r>
            <a:r>
              <a:rPr kumimoji="0" lang="en-US" altLang="en-US" sz="2000" b="0" i="0" u="none" strike="noStrike" cap="none" normalizeH="0" baseline="0" dirty="0">
                <a:ln>
                  <a:noFill/>
                </a:ln>
                <a:solidFill>
                  <a:srgbClr val="333333"/>
                </a:solidFill>
                <a:effectLst/>
                <a:latin typeface="Open Sans"/>
              </a:rPr>
              <a:t> if different parts of the series differ, for instance, when the spread of sample values change.</a:t>
            </a:r>
          </a:p>
          <a:p>
            <a:pPr eaLnBrk="0" fontAlgn="base" hangingPunct="0">
              <a:lnSpc>
                <a:spcPct val="100000"/>
              </a:lnSpc>
              <a:spcBef>
                <a:spcPct val="0"/>
              </a:spcBef>
              <a:spcAft>
                <a:spcPct val="0"/>
              </a:spcAft>
            </a:pPr>
            <a:endParaRPr lang="en-US" sz="2000" dirty="0"/>
          </a:p>
        </p:txBody>
      </p:sp>
      <p:pic>
        <p:nvPicPr>
          <p:cNvPr id="1026" name="Picture 2" descr="3: Examples for stationary and non-stationary time series. | Download  Scientific Diagram">
            <a:extLst>
              <a:ext uri="{FF2B5EF4-FFF2-40B4-BE49-F238E27FC236}">
                <a16:creationId xmlns:a16="http://schemas.microsoft.com/office/drawing/2014/main" id="{633FABE3-2268-4123-84A3-CA3333290A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9552" y="2618970"/>
            <a:ext cx="5258361" cy="4064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69127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3CF631B-6B89-45E6-9EA0-BE461A9A9D7E}"/>
              </a:ext>
            </a:extLst>
          </p:cNvPr>
          <p:cNvSpPr>
            <a:spLocks noGrp="1"/>
          </p:cNvSpPr>
          <p:nvPr>
            <p:ph type="title"/>
          </p:nvPr>
        </p:nvSpPr>
        <p:spPr>
          <a:xfrm>
            <a:off x="614362" y="174626"/>
            <a:ext cx="10515600" cy="882650"/>
          </a:xfrm>
        </p:spPr>
        <p:txBody>
          <a:bodyPr/>
          <a:lstStyle/>
          <a:p>
            <a:r>
              <a:rPr lang="en-US" altLang="en-US" b="1" dirty="0">
                <a:solidFill>
                  <a:srgbClr val="333333"/>
                </a:solidFill>
                <a:latin typeface="Open Sans"/>
              </a:rPr>
              <a:t>Time Series Types</a:t>
            </a:r>
            <a:endParaRPr lang="en-US" dirty="0"/>
          </a:p>
        </p:txBody>
      </p:sp>
      <p:sp>
        <p:nvSpPr>
          <p:cNvPr id="3" name="Объект 2">
            <a:extLst>
              <a:ext uri="{FF2B5EF4-FFF2-40B4-BE49-F238E27FC236}">
                <a16:creationId xmlns:a16="http://schemas.microsoft.com/office/drawing/2014/main" id="{01DDBC38-26E5-4756-800C-3254445004FC}"/>
              </a:ext>
            </a:extLst>
          </p:cNvPr>
          <p:cNvSpPr>
            <a:spLocks noGrp="1"/>
          </p:cNvSpPr>
          <p:nvPr>
            <p:ph idx="1"/>
          </p:nvPr>
        </p:nvSpPr>
        <p:spPr>
          <a:xfrm>
            <a:off x="304800" y="838199"/>
            <a:ext cx="10963275" cy="5953125"/>
          </a:xfrm>
        </p:spPr>
        <p:txBody>
          <a:bodyPr>
            <a:normAutofit/>
          </a:bodyPr>
          <a:lstStyle/>
          <a:p>
            <a:pPr eaLnBrk="0" fontAlgn="base" hangingPunct="0">
              <a:lnSpc>
                <a:spcPct val="100000"/>
              </a:lnSpc>
              <a:spcBef>
                <a:spcPct val="0"/>
              </a:spcBef>
              <a:spcAft>
                <a:spcPct val="0"/>
              </a:spcAft>
            </a:pPr>
            <a:r>
              <a:rPr kumimoji="0" lang="en-US" altLang="en-US" sz="2000" b="1" i="0" u="none" strike="noStrike" cap="none" normalizeH="0" baseline="0" dirty="0">
                <a:ln>
                  <a:noFill/>
                </a:ln>
                <a:solidFill>
                  <a:srgbClr val="333333"/>
                </a:solidFill>
                <a:effectLst/>
                <a:latin typeface="Open Sans"/>
              </a:rPr>
              <a:t>Linear series model</a:t>
            </a:r>
            <a:r>
              <a:rPr kumimoji="0" lang="en-US" altLang="en-US" sz="2000" b="0" i="0" u="none" strike="noStrike" cap="none" normalizeH="0" baseline="0" dirty="0">
                <a:ln>
                  <a:noFill/>
                </a:ln>
                <a:solidFill>
                  <a:srgbClr val="333333"/>
                </a:solidFill>
                <a:effectLst/>
                <a:latin typeface="Open Sans"/>
              </a:rPr>
              <a:t> when components of the series have linear or reduced to linear relations.</a:t>
            </a:r>
          </a:p>
          <a:p>
            <a:pPr lvl="1" eaLnBrk="0" fontAlgn="base" hangingPunct="0">
              <a:lnSpc>
                <a:spcPct val="100000"/>
              </a:lnSpc>
              <a:spcBef>
                <a:spcPct val="0"/>
              </a:spcBef>
              <a:spcAft>
                <a:spcPct val="0"/>
              </a:spcAft>
            </a:pPr>
            <a:r>
              <a:rPr kumimoji="0" lang="en-US" altLang="en-US" sz="2000" b="0" i="0" u="none" strike="noStrike" cap="none" normalizeH="0" baseline="0" dirty="0">
                <a:ln>
                  <a:noFill/>
                </a:ln>
                <a:solidFill>
                  <a:srgbClr val="333333"/>
                </a:solidFill>
                <a:effectLst/>
                <a:latin typeface="Open Sans"/>
              </a:rPr>
              <a:t>As a rule, for linear model we can say about certain simple relations, frequently with equidistant time stamps and without empty values and so on.</a:t>
            </a:r>
          </a:p>
          <a:p>
            <a:pPr lvl="1" eaLnBrk="0" fontAlgn="base" hangingPunct="0">
              <a:lnSpc>
                <a:spcPct val="100000"/>
              </a:lnSpc>
              <a:spcBef>
                <a:spcPct val="0"/>
              </a:spcBef>
              <a:spcAft>
                <a:spcPct val="0"/>
              </a:spcAft>
            </a:pPr>
            <a:r>
              <a:rPr kumimoji="0" lang="en-US" altLang="en-US" sz="2000" b="0" i="0" u="none" strike="noStrike" cap="none" normalizeH="0" baseline="0" dirty="0">
                <a:ln>
                  <a:noFill/>
                </a:ln>
                <a:solidFill>
                  <a:srgbClr val="333333"/>
                </a:solidFill>
                <a:effectLst/>
                <a:latin typeface="Open Sans"/>
              </a:rPr>
              <a:t>For linear model we can introduce some known analytical or heuristically-analytical model of time series.</a:t>
            </a:r>
          </a:p>
          <a:p>
            <a:pPr lvl="1" eaLnBrk="0" fontAlgn="base" hangingPunct="0">
              <a:lnSpc>
                <a:spcPct val="100000"/>
              </a:lnSpc>
              <a:spcBef>
                <a:spcPct val="0"/>
              </a:spcBef>
              <a:spcAft>
                <a:spcPct val="0"/>
              </a:spcAft>
            </a:pPr>
            <a:r>
              <a:rPr kumimoji="0" lang="en-US" altLang="en-US" sz="2000" b="0" i="0" u="none" strike="noStrike" cap="none" normalizeH="0" baseline="0" dirty="0">
                <a:ln>
                  <a:noFill/>
                </a:ln>
                <a:solidFill>
                  <a:srgbClr val="333333"/>
                </a:solidFill>
                <a:effectLst/>
                <a:latin typeface="Open Sans"/>
              </a:rPr>
              <a:t>For linear model we can distinguish and formally describe some patterns in behavior.</a:t>
            </a:r>
          </a:p>
          <a:p>
            <a:pPr eaLnBrk="0" fontAlgn="base" hangingPunct="0">
              <a:lnSpc>
                <a:spcPct val="100000"/>
              </a:lnSpc>
              <a:spcBef>
                <a:spcPct val="0"/>
              </a:spcBef>
              <a:spcAft>
                <a:spcPct val="0"/>
              </a:spcAft>
            </a:pPr>
            <a:r>
              <a:rPr kumimoji="0" lang="en-US" altLang="en-US" sz="2000" b="1" i="0" u="none" strike="noStrike" cap="none" normalizeH="0" baseline="0" dirty="0">
                <a:ln>
                  <a:noFill/>
                </a:ln>
                <a:solidFill>
                  <a:srgbClr val="333333"/>
                </a:solidFill>
                <a:effectLst/>
                <a:latin typeface="Open Sans"/>
              </a:rPr>
              <a:t>Non-linear series model</a:t>
            </a:r>
            <a:r>
              <a:rPr kumimoji="0" lang="en-US" altLang="en-US" sz="2000" b="0" i="0" u="none" strike="noStrike" cap="none" normalizeH="0" baseline="0" dirty="0">
                <a:ln>
                  <a:noFill/>
                </a:ln>
                <a:solidFill>
                  <a:srgbClr val="333333"/>
                </a:solidFill>
                <a:effectLst/>
                <a:latin typeface="Open Sans"/>
              </a:rPr>
              <a:t> when components of the series have complex or non-linear relations with each other.</a:t>
            </a:r>
          </a:p>
          <a:p>
            <a:pPr lvl="1" eaLnBrk="0" fontAlgn="base" hangingPunct="0">
              <a:lnSpc>
                <a:spcPct val="100000"/>
              </a:lnSpc>
              <a:spcBef>
                <a:spcPct val="0"/>
              </a:spcBef>
              <a:spcAft>
                <a:spcPct val="0"/>
              </a:spcAft>
            </a:pPr>
            <a:r>
              <a:rPr kumimoji="0" lang="en-US" altLang="en-US" sz="2000" b="0" i="0" u="none" strike="noStrike" cap="none" normalizeH="0" baseline="0" dirty="0">
                <a:ln>
                  <a:noFill/>
                </a:ln>
                <a:solidFill>
                  <a:srgbClr val="333333"/>
                </a:solidFill>
                <a:effectLst/>
                <a:latin typeface="Open Sans"/>
              </a:rPr>
              <a:t>As a rule, for Non-linear model we can not say about certain patterns.</a:t>
            </a:r>
          </a:p>
          <a:p>
            <a:pPr eaLnBrk="0" fontAlgn="base" hangingPunct="0">
              <a:lnSpc>
                <a:spcPct val="100000"/>
              </a:lnSpc>
              <a:spcBef>
                <a:spcPct val="0"/>
              </a:spcBef>
              <a:spcAft>
                <a:spcPct val="0"/>
              </a:spcAft>
            </a:pPr>
            <a:r>
              <a:rPr lang="en-US" altLang="en-US" sz="2000" b="1" dirty="0">
                <a:solidFill>
                  <a:srgbClr val="333333"/>
                </a:solidFill>
                <a:latin typeface="Open Sans"/>
              </a:rPr>
              <a:t>Unstructured series </a:t>
            </a:r>
            <a:r>
              <a:rPr lang="en-US" altLang="en-US" sz="2000" dirty="0">
                <a:solidFill>
                  <a:srgbClr val="333333"/>
                </a:solidFill>
                <a:latin typeface="Open Sans"/>
              </a:rPr>
              <a:t>- series with no obvious systematic time-dependent pattern in a time series variable.</a:t>
            </a:r>
          </a:p>
          <a:p>
            <a:pPr lvl="1" eaLnBrk="0" fontAlgn="base" hangingPunct="0">
              <a:lnSpc>
                <a:spcPct val="100000"/>
              </a:lnSpc>
              <a:spcBef>
                <a:spcPct val="0"/>
              </a:spcBef>
              <a:spcAft>
                <a:spcPct val="0"/>
              </a:spcAft>
            </a:pPr>
            <a:r>
              <a:rPr lang="en-US" altLang="en-US" sz="2000" dirty="0">
                <a:solidFill>
                  <a:srgbClr val="333333"/>
                </a:solidFill>
                <a:latin typeface="Open Sans"/>
              </a:rPr>
              <a:t>As particular cases: </a:t>
            </a:r>
            <a:r>
              <a:rPr lang="en-US" altLang="en-US" sz="2000" b="1" dirty="0">
                <a:solidFill>
                  <a:srgbClr val="333333"/>
                </a:solidFill>
                <a:latin typeface="Open Sans"/>
              </a:rPr>
              <a:t>random-trend (or stochastic trend)</a:t>
            </a:r>
            <a:r>
              <a:rPr lang="en-US" altLang="en-US" sz="2000" dirty="0">
                <a:solidFill>
                  <a:srgbClr val="333333"/>
                </a:solidFill>
                <a:latin typeface="Open Sans"/>
              </a:rPr>
              <a:t> and </a:t>
            </a:r>
            <a:r>
              <a:rPr lang="en-US" altLang="en-US" sz="2000" b="1" dirty="0">
                <a:solidFill>
                  <a:srgbClr val="333333"/>
                </a:solidFill>
                <a:latin typeface="Open Sans"/>
              </a:rPr>
              <a:t>random-seasonality</a:t>
            </a:r>
            <a:r>
              <a:rPr lang="en-US" altLang="en-US" sz="2000" dirty="0">
                <a:solidFill>
                  <a:srgbClr val="333333"/>
                </a:solidFill>
                <a:latin typeface="Open Sans"/>
              </a:rPr>
              <a:t>.</a:t>
            </a:r>
          </a:p>
          <a:p>
            <a:pPr eaLnBrk="0" fontAlgn="base" hangingPunct="0">
              <a:lnSpc>
                <a:spcPct val="100000"/>
              </a:lnSpc>
              <a:spcBef>
                <a:spcPct val="0"/>
              </a:spcBef>
              <a:spcAft>
                <a:spcPct val="0"/>
              </a:spcAft>
            </a:pPr>
            <a:r>
              <a:rPr lang="en-US" altLang="en-US" sz="2000" b="1" dirty="0">
                <a:solidFill>
                  <a:srgbClr val="333333"/>
                </a:solidFill>
                <a:latin typeface="Open Sans"/>
              </a:rPr>
              <a:t>Structured series </a:t>
            </a:r>
            <a:r>
              <a:rPr lang="en-US" altLang="en-US" sz="2000" dirty="0">
                <a:solidFill>
                  <a:srgbClr val="333333"/>
                </a:solidFill>
                <a:latin typeface="Open Sans"/>
              </a:rPr>
              <a:t>- series with systematic time-dependent patterns in a time series variable (e.g. trend and/or seasonality).</a:t>
            </a:r>
          </a:p>
          <a:p>
            <a:pPr lvl="1" eaLnBrk="0" fontAlgn="base" hangingPunct="0">
              <a:lnSpc>
                <a:spcPct val="100000"/>
              </a:lnSpc>
              <a:spcBef>
                <a:spcPct val="0"/>
              </a:spcBef>
              <a:spcAft>
                <a:spcPct val="0"/>
              </a:spcAft>
            </a:pPr>
            <a:r>
              <a:rPr lang="en-US" altLang="en-US" sz="2000" dirty="0">
                <a:solidFill>
                  <a:srgbClr val="333333"/>
                </a:solidFill>
                <a:latin typeface="Open Sans"/>
              </a:rPr>
              <a:t>As particular cases: </a:t>
            </a:r>
            <a:r>
              <a:rPr lang="en-US" altLang="en-US" sz="2000" b="1" dirty="0">
                <a:solidFill>
                  <a:srgbClr val="333333"/>
                </a:solidFill>
                <a:latin typeface="Open Sans"/>
              </a:rPr>
              <a:t>deterministic trend</a:t>
            </a:r>
            <a:r>
              <a:rPr lang="en-US" altLang="en-US" sz="2000" dirty="0">
                <a:solidFill>
                  <a:srgbClr val="333333"/>
                </a:solidFill>
                <a:latin typeface="Open Sans"/>
              </a:rPr>
              <a:t> and </a:t>
            </a:r>
            <a:r>
              <a:rPr lang="en-US" altLang="en-US" sz="2000" b="1" dirty="0">
                <a:solidFill>
                  <a:srgbClr val="333333"/>
                </a:solidFill>
                <a:latin typeface="Open Sans"/>
              </a:rPr>
              <a:t>deterministic seasonality</a:t>
            </a:r>
            <a:r>
              <a:rPr lang="en-US" altLang="en-US" sz="2000" dirty="0">
                <a:solidFill>
                  <a:srgbClr val="333333"/>
                </a:solidFill>
                <a:latin typeface="Open Sans"/>
              </a:rPr>
              <a:t>.</a:t>
            </a:r>
            <a:endParaRPr lang="en-US" sz="2000" dirty="0"/>
          </a:p>
          <a:p>
            <a:pPr eaLnBrk="0" fontAlgn="base" hangingPunct="0">
              <a:lnSpc>
                <a:spcPct val="100000"/>
              </a:lnSpc>
              <a:spcBef>
                <a:spcPct val="0"/>
              </a:spcBef>
              <a:spcAft>
                <a:spcPct val="0"/>
              </a:spcAft>
            </a:pPr>
            <a:endParaRPr lang="en-US" sz="2000" dirty="0"/>
          </a:p>
        </p:txBody>
      </p:sp>
    </p:spTree>
    <p:extLst>
      <p:ext uri="{BB962C8B-B14F-4D97-AF65-F5344CB8AC3E}">
        <p14:creationId xmlns:p14="http://schemas.microsoft.com/office/powerpoint/2010/main" val="35407731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3CF631B-6B89-45E6-9EA0-BE461A9A9D7E}"/>
              </a:ext>
            </a:extLst>
          </p:cNvPr>
          <p:cNvSpPr>
            <a:spLocks noGrp="1"/>
          </p:cNvSpPr>
          <p:nvPr>
            <p:ph type="title"/>
          </p:nvPr>
        </p:nvSpPr>
        <p:spPr>
          <a:xfrm>
            <a:off x="614362" y="174626"/>
            <a:ext cx="10515600" cy="882650"/>
          </a:xfrm>
        </p:spPr>
        <p:txBody>
          <a:bodyPr/>
          <a:lstStyle/>
          <a:p>
            <a:r>
              <a:rPr lang="en-US" altLang="en-US" b="1" dirty="0">
                <a:solidFill>
                  <a:srgbClr val="333333"/>
                </a:solidFill>
                <a:latin typeface="Open Sans"/>
              </a:rPr>
              <a:t>Time Series Types</a:t>
            </a:r>
            <a:endParaRPr lang="en-US" dirty="0"/>
          </a:p>
        </p:txBody>
      </p:sp>
      <p:sp>
        <p:nvSpPr>
          <p:cNvPr id="3" name="Объект 2">
            <a:extLst>
              <a:ext uri="{FF2B5EF4-FFF2-40B4-BE49-F238E27FC236}">
                <a16:creationId xmlns:a16="http://schemas.microsoft.com/office/drawing/2014/main" id="{01DDBC38-26E5-4756-800C-3254445004FC}"/>
              </a:ext>
            </a:extLst>
          </p:cNvPr>
          <p:cNvSpPr>
            <a:spLocks noGrp="1"/>
          </p:cNvSpPr>
          <p:nvPr>
            <p:ph idx="1"/>
          </p:nvPr>
        </p:nvSpPr>
        <p:spPr>
          <a:xfrm>
            <a:off x="304800" y="838199"/>
            <a:ext cx="10963275" cy="5953125"/>
          </a:xfrm>
        </p:spPr>
        <p:txBody>
          <a:bodyPr>
            <a:normAutofit/>
          </a:bodyPr>
          <a:lstStyle/>
          <a:p>
            <a:pPr eaLnBrk="0" fontAlgn="base" hangingPunct="0">
              <a:lnSpc>
                <a:spcPct val="100000"/>
              </a:lnSpc>
              <a:spcBef>
                <a:spcPct val="0"/>
              </a:spcBef>
              <a:spcAft>
                <a:spcPct val="0"/>
              </a:spcAft>
            </a:pPr>
            <a:r>
              <a:rPr kumimoji="0" lang="en-US" altLang="en-US" sz="2000" b="1" i="0" u="none" strike="noStrike" cap="none" normalizeH="0" baseline="0" dirty="0">
                <a:ln>
                  <a:noFill/>
                </a:ln>
                <a:solidFill>
                  <a:srgbClr val="333333"/>
                </a:solidFill>
                <a:effectLst/>
                <a:latin typeface="Open Sans"/>
              </a:rPr>
              <a:t>Seasonal series </a:t>
            </a:r>
            <a:r>
              <a:rPr kumimoji="0" lang="en-US" altLang="en-US" sz="2000" b="0" i="0" u="none" strike="noStrike" cap="none" normalizeH="0" baseline="0" dirty="0">
                <a:ln>
                  <a:noFill/>
                </a:ln>
                <a:solidFill>
                  <a:srgbClr val="333333"/>
                </a:solidFill>
                <a:effectLst/>
                <a:latin typeface="Open Sans"/>
              </a:rPr>
              <a:t>the data have some periodic patterns, in general fixed period is not necessary, for instance dependence of values per week).</a:t>
            </a:r>
          </a:p>
          <a:p>
            <a:pPr eaLnBrk="0" fontAlgn="base" hangingPunct="0">
              <a:lnSpc>
                <a:spcPct val="100000"/>
              </a:lnSpc>
              <a:spcBef>
                <a:spcPct val="0"/>
              </a:spcBef>
              <a:spcAft>
                <a:spcPct val="0"/>
              </a:spcAft>
            </a:pPr>
            <a:r>
              <a:rPr kumimoji="0" lang="en-US" altLang="en-US" sz="2000" b="1" i="0" u="none" strike="noStrike" cap="none" normalizeH="0" baseline="0" dirty="0">
                <a:ln>
                  <a:noFill/>
                </a:ln>
                <a:solidFill>
                  <a:srgbClr val="333333"/>
                </a:solidFill>
                <a:effectLst/>
                <a:latin typeface="Open Sans"/>
              </a:rPr>
              <a:t>Non-seasonal series </a:t>
            </a:r>
            <a:r>
              <a:rPr kumimoji="0" lang="en-US" altLang="en-US" sz="2000" b="0" i="0" u="none" strike="noStrike" cap="none" normalizeH="0" baseline="0" dirty="0">
                <a:ln>
                  <a:noFill/>
                </a:ln>
                <a:solidFill>
                  <a:srgbClr val="333333"/>
                </a:solidFill>
                <a:effectLst/>
                <a:latin typeface="Open Sans"/>
              </a:rPr>
              <a:t>when data have a no-periodic pattern or not-known behavior.</a:t>
            </a:r>
          </a:p>
          <a:p>
            <a:endParaRPr lang="en-US" sz="2400" dirty="0"/>
          </a:p>
        </p:txBody>
      </p:sp>
      <p:pic>
        <p:nvPicPr>
          <p:cNvPr id="23554" name="Picture 2" descr="image.png">
            <a:extLst>
              <a:ext uri="{FF2B5EF4-FFF2-40B4-BE49-F238E27FC236}">
                <a16:creationId xmlns:a16="http://schemas.microsoft.com/office/drawing/2014/main" id="{9DD93740-C420-42A2-927F-E83E5054D7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925" y="2216964"/>
            <a:ext cx="9622491" cy="4574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4273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3CF631B-6B89-45E6-9EA0-BE461A9A9D7E}"/>
              </a:ext>
            </a:extLst>
          </p:cNvPr>
          <p:cNvSpPr>
            <a:spLocks noGrp="1"/>
          </p:cNvSpPr>
          <p:nvPr>
            <p:ph type="title"/>
          </p:nvPr>
        </p:nvSpPr>
        <p:spPr>
          <a:xfrm>
            <a:off x="614362" y="174626"/>
            <a:ext cx="10515600" cy="882650"/>
          </a:xfrm>
        </p:spPr>
        <p:txBody>
          <a:bodyPr/>
          <a:lstStyle/>
          <a:p>
            <a:r>
              <a:rPr lang="en-US" altLang="en-US" b="1" dirty="0">
                <a:solidFill>
                  <a:srgbClr val="333333"/>
                </a:solidFill>
                <a:latin typeface="Open Sans"/>
              </a:rPr>
              <a:t>Examples of Multivariate Time Series</a:t>
            </a:r>
            <a:endParaRPr lang="en-US" dirty="0"/>
          </a:p>
        </p:txBody>
      </p:sp>
      <p:sp>
        <p:nvSpPr>
          <p:cNvPr id="3" name="Объект 2">
            <a:extLst>
              <a:ext uri="{FF2B5EF4-FFF2-40B4-BE49-F238E27FC236}">
                <a16:creationId xmlns:a16="http://schemas.microsoft.com/office/drawing/2014/main" id="{01DDBC38-26E5-4756-800C-3254445004FC}"/>
              </a:ext>
            </a:extLst>
          </p:cNvPr>
          <p:cNvSpPr>
            <a:spLocks noGrp="1"/>
          </p:cNvSpPr>
          <p:nvPr>
            <p:ph idx="1"/>
          </p:nvPr>
        </p:nvSpPr>
        <p:spPr>
          <a:xfrm>
            <a:off x="5448300" y="847357"/>
            <a:ext cx="6134100" cy="1013735"/>
          </a:xfrm>
        </p:spPr>
        <p:txBody>
          <a:bodyPr>
            <a:normAutofit/>
          </a:bodyPr>
          <a:lstStyle/>
          <a:p>
            <a:pPr marL="0" indent="0">
              <a:buNone/>
            </a:pPr>
            <a:r>
              <a:rPr lang="en-US" sz="1600" dirty="0"/>
              <a:t>Example of multivariate time series with measurements that are taken at a different frequency and irregular times, probably with missing values.</a:t>
            </a:r>
          </a:p>
        </p:txBody>
      </p:sp>
      <p:pic>
        <p:nvPicPr>
          <p:cNvPr id="23556" name="Picture 4" descr="image.png">
            <a:extLst>
              <a:ext uri="{FF2B5EF4-FFF2-40B4-BE49-F238E27FC236}">
                <a16:creationId xmlns:a16="http://schemas.microsoft.com/office/drawing/2014/main" id="{87707CEA-CD30-444F-B785-97CDA0C369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3" y="1100372"/>
            <a:ext cx="4967288" cy="5757628"/>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descr="image.png">
            <a:extLst>
              <a:ext uri="{FF2B5EF4-FFF2-40B4-BE49-F238E27FC236}">
                <a16:creationId xmlns:a16="http://schemas.microsoft.com/office/drawing/2014/main" id="{E5A02810-2265-405D-AFE6-101A7950A9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9127" y="1686885"/>
            <a:ext cx="5198285" cy="4864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03544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86E9670-916F-477C-89BA-5FF478229490}"/>
              </a:ext>
            </a:extLst>
          </p:cNvPr>
          <p:cNvSpPr>
            <a:spLocks noGrp="1"/>
          </p:cNvSpPr>
          <p:nvPr>
            <p:ph type="title"/>
          </p:nvPr>
        </p:nvSpPr>
        <p:spPr>
          <a:xfrm>
            <a:off x="914400" y="74613"/>
            <a:ext cx="10515600" cy="1325563"/>
          </a:xfrm>
        </p:spPr>
        <p:txBody>
          <a:bodyPr/>
          <a:lstStyle/>
          <a:p>
            <a:r>
              <a:rPr lang="en-US" altLang="en-US" b="1" dirty="0">
                <a:solidFill>
                  <a:srgbClr val="333333"/>
                </a:solidFill>
                <a:latin typeface="Open Sans"/>
              </a:rPr>
              <a:t>Time Series Data Types</a:t>
            </a:r>
            <a:endParaRPr lang="en-US" dirty="0"/>
          </a:p>
        </p:txBody>
      </p:sp>
      <p:sp>
        <p:nvSpPr>
          <p:cNvPr id="3" name="Объект 2">
            <a:extLst>
              <a:ext uri="{FF2B5EF4-FFF2-40B4-BE49-F238E27FC236}">
                <a16:creationId xmlns:a16="http://schemas.microsoft.com/office/drawing/2014/main" id="{2DFA92D1-0453-47E9-A453-571E9CF76717}"/>
              </a:ext>
            </a:extLst>
          </p:cNvPr>
          <p:cNvSpPr>
            <a:spLocks noGrp="1"/>
          </p:cNvSpPr>
          <p:nvPr>
            <p:ph idx="1"/>
          </p:nvPr>
        </p:nvSpPr>
        <p:spPr>
          <a:xfrm>
            <a:off x="361950" y="1085851"/>
            <a:ext cx="10915650" cy="1890712"/>
          </a:xfrm>
        </p:spPr>
        <p:txBody>
          <a:bodyPr>
            <a:normAutofit/>
          </a:bodyPr>
          <a:lstStyle/>
          <a:p>
            <a:pPr marL="0" lvl="0" indent="0" eaLnBrk="0" fontAlgn="base" hangingPunct="0">
              <a:lnSpc>
                <a:spcPct val="100000"/>
              </a:lnSpc>
              <a:spcBef>
                <a:spcPct val="0"/>
              </a:spcBef>
              <a:spcAft>
                <a:spcPct val="0"/>
              </a:spcAft>
              <a:buNone/>
            </a:pP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C886B1EF-1336-4A07-9BDB-C7725BAAC095}"/>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5603" name="Picture 3" descr="image.png">
            <a:extLst>
              <a:ext uri="{FF2B5EF4-FFF2-40B4-BE49-F238E27FC236}">
                <a16:creationId xmlns:a16="http://schemas.microsoft.com/office/drawing/2014/main" id="{67B34CA7-DBEA-4B6F-81E4-885FABDD43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085851"/>
            <a:ext cx="9467850" cy="5740350"/>
          </a:xfrm>
          <a:prstGeom prst="rect">
            <a:avLst/>
          </a:prstGeom>
          <a:noFill/>
          <a:extLst>
            <a:ext uri="{909E8E84-426E-40DD-AFC4-6F175D3DCCD1}">
              <a14:hiddenFill xmlns:a14="http://schemas.microsoft.com/office/drawing/2010/main">
                <a:solidFill>
                  <a:srgbClr val="FFFFFF"/>
                </a:solidFill>
              </a14:hiddenFill>
            </a:ext>
          </a:extLst>
        </p:spPr>
      </p:pic>
      <p:sp>
        <p:nvSpPr>
          <p:cNvPr id="7" name="Объект 2">
            <a:extLst>
              <a:ext uri="{FF2B5EF4-FFF2-40B4-BE49-F238E27FC236}">
                <a16:creationId xmlns:a16="http://schemas.microsoft.com/office/drawing/2014/main" id="{C77B5781-9DBF-4F6E-8B86-D90AE897BB05}"/>
              </a:ext>
            </a:extLst>
          </p:cNvPr>
          <p:cNvSpPr txBox="1">
            <a:spLocks/>
          </p:cNvSpPr>
          <p:nvPr/>
        </p:nvSpPr>
        <p:spPr>
          <a:xfrm>
            <a:off x="361950" y="2800520"/>
            <a:ext cx="6619875" cy="40574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 typeface="Arial" panose="020B0604020202020204" pitchFamily="34" charset="0"/>
              <a:buNone/>
            </a:pPr>
            <a:endParaRPr lang="en-US" altLang="en-US" sz="4000" dirty="0">
              <a:latin typeface="Arial" panose="020B0604020202020204" pitchFamily="34" charset="0"/>
            </a:endParaRPr>
          </a:p>
        </p:txBody>
      </p:sp>
    </p:spTree>
    <p:extLst>
      <p:ext uri="{BB962C8B-B14F-4D97-AF65-F5344CB8AC3E}">
        <p14:creationId xmlns:p14="http://schemas.microsoft.com/office/powerpoint/2010/main" val="338907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9B0BEDB-9774-4E17-9A6B-DBCF6A1F528F}"/>
              </a:ext>
            </a:extLst>
          </p:cNvPr>
          <p:cNvSpPr>
            <a:spLocks noGrp="1"/>
          </p:cNvSpPr>
          <p:nvPr>
            <p:ph type="title"/>
          </p:nvPr>
        </p:nvSpPr>
        <p:spPr>
          <a:xfrm>
            <a:off x="628650" y="418930"/>
            <a:ext cx="10515600" cy="1325563"/>
          </a:xfrm>
        </p:spPr>
        <p:txBody>
          <a:bodyPr>
            <a:normAutofit/>
          </a:bodyPr>
          <a:lstStyle/>
          <a:p>
            <a:pPr algn="ctr"/>
            <a:r>
              <a:rPr lang="en-US" b="1" dirty="0"/>
              <a:t>Time Series Applications. </a:t>
            </a:r>
            <a:br>
              <a:rPr lang="en-US" b="1" dirty="0"/>
            </a:br>
            <a:endParaRPr lang="en-US" dirty="0">
              <a:latin typeface="+mn-lt"/>
            </a:endParaRPr>
          </a:p>
        </p:txBody>
      </p:sp>
      <p:sp>
        <p:nvSpPr>
          <p:cNvPr id="3" name="Объект 2">
            <a:extLst>
              <a:ext uri="{FF2B5EF4-FFF2-40B4-BE49-F238E27FC236}">
                <a16:creationId xmlns:a16="http://schemas.microsoft.com/office/drawing/2014/main" id="{4CDB8E57-5CA8-497C-990E-C304F4FBE710}"/>
              </a:ext>
            </a:extLst>
          </p:cNvPr>
          <p:cNvSpPr>
            <a:spLocks noGrp="1"/>
          </p:cNvSpPr>
          <p:nvPr>
            <p:ph idx="1"/>
          </p:nvPr>
        </p:nvSpPr>
        <p:spPr>
          <a:xfrm>
            <a:off x="495656" y="1254843"/>
            <a:ext cx="10938617" cy="5315726"/>
          </a:xfrm>
        </p:spPr>
        <p:txBody>
          <a:bodyPr>
            <a:normAutofit fontScale="70000" lnSpcReduction="20000"/>
          </a:bodyPr>
          <a:lstStyle/>
          <a:p>
            <a:r>
              <a:rPr lang="en-US" b="1" dirty="0"/>
              <a:t>The examples of the Time Series Analysis Applications are</a:t>
            </a:r>
            <a:r>
              <a:rPr lang="en-US" dirty="0"/>
              <a:t>:</a:t>
            </a:r>
            <a:endParaRPr lang="ru-RU" dirty="0"/>
          </a:p>
          <a:p>
            <a:pPr lvl="0"/>
            <a:r>
              <a:rPr lang="en-US" b="1" dirty="0"/>
              <a:t>Economic Forecasting	</a:t>
            </a:r>
            <a:r>
              <a:rPr lang="en-US" dirty="0"/>
              <a:t>(Econometrics	Analysis,	Stock	</a:t>
            </a:r>
            <a:r>
              <a:rPr lang="en-US" dirty="0" err="1"/>
              <a:t>Marke</a:t>
            </a:r>
            <a:r>
              <a:rPr lang="en-US" dirty="0"/>
              <a:t> Analysis, resource consumption).</a:t>
            </a:r>
            <a:endParaRPr lang="ru-RU" dirty="0"/>
          </a:p>
          <a:p>
            <a:pPr lvl="0"/>
            <a:r>
              <a:rPr lang="en-US" b="1" dirty="0"/>
              <a:t>Industrial machine diagnostic</a:t>
            </a:r>
            <a:r>
              <a:rPr lang="en-US" dirty="0"/>
              <a:t>  (for instance,  machine  fault  diagnostic  by vibration analysis).</a:t>
            </a:r>
            <a:endParaRPr lang="ru-RU" dirty="0"/>
          </a:p>
          <a:p>
            <a:pPr lvl="0"/>
            <a:r>
              <a:rPr lang="en-US" b="1" dirty="0"/>
              <a:t>Physical and chemical processes behavior prediction</a:t>
            </a:r>
            <a:r>
              <a:rPr lang="en-US" dirty="0"/>
              <a:t> (for instance, sun spot prediction, weather forecasting).</a:t>
            </a:r>
            <a:endParaRPr lang="ru-RU" dirty="0"/>
          </a:p>
          <a:p>
            <a:pPr lvl="0"/>
            <a:r>
              <a:rPr lang="en-US" b="1" dirty="0"/>
              <a:t>Medical diagnostic</a:t>
            </a:r>
            <a:r>
              <a:rPr lang="en-US" dirty="0"/>
              <a:t> (EEG, EMG and </a:t>
            </a:r>
            <a:r>
              <a:rPr lang="en-US" dirty="0" err="1"/>
              <a:t>e.t.c</a:t>
            </a:r>
            <a:r>
              <a:rPr lang="en-US" dirty="0"/>
              <a:t>.).</a:t>
            </a:r>
            <a:endParaRPr lang="ru-RU" dirty="0"/>
          </a:p>
          <a:p>
            <a:pPr lvl="0"/>
            <a:r>
              <a:rPr lang="en-US" b="1" dirty="0"/>
              <a:t>Signal processing</a:t>
            </a:r>
            <a:r>
              <a:rPr lang="en-US" dirty="0"/>
              <a:t> (for instance, measurement signals from some industrial sensors).</a:t>
            </a:r>
            <a:endParaRPr lang="ru-RU" dirty="0"/>
          </a:p>
          <a:p>
            <a:pPr lvl="0"/>
            <a:r>
              <a:rPr lang="en-US" b="1" dirty="0"/>
              <a:t>Industrial systems control and diagnostic</a:t>
            </a:r>
            <a:r>
              <a:rPr lang="en-US" dirty="0"/>
              <a:t> (for instance, forecast of products quality by sensors measurement results).</a:t>
            </a:r>
            <a:endParaRPr lang="ru-RU" dirty="0"/>
          </a:p>
          <a:p>
            <a:pPr lvl="0"/>
            <a:r>
              <a:rPr lang="en-US" b="1" dirty="0"/>
              <a:t>Time series database (TSDB)</a:t>
            </a:r>
            <a:r>
              <a:rPr lang="en-US" dirty="0"/>
              <a:t> is a database optimized for time-stamped or time series data. Time series data are simply measurements or events that are tracked, monitored, down-sampled, and aggregated over time. A time series database is built specifically for handling metrics and events or measurements that are time-stamped.</a:t>
            </a:r>
            <a:endParaRPr lang="ru-RU" dirty="0"/>
          </a:p>
          <a:p>
            <a:r>
              <a:rPr lang="en-US" dirty="0"/>
              <a:t>A Time Series is a collection of observations (samples) indexed by time (in general another indexed variable can also be used). In common case time variable is discrete with uniformly taken time steps in which case we have a discrete time series. However, it could be continuous in this case we can say that we have continuous time series.</a:t>
            </a:r>
            <a:endParaRPr lang="en-US" sz="1800" dirty="0"/>
          </a:p>
        </p:txBody>
      </p:sp>
      <p:sp>
        <p:nvSpPr>
          <p:cNvPr id="5" name="Rectangle 231">
            <a:extLst>
              <a:ext uri="{FF2B5EF4-FFF2-40B4-BE49-F238E27FC236}">
                <a16:creationId xmlns:a16="http://schemas.microsoft.com/office/drawing/2014/main" id="{57F50B8E-A23A-4154-9A0C-994DE115ACE6}"/>
              </a:ext>
            </a:extLst>
          </p:cNvPr>
          <p:cNvSpPr>
            <a:spLocks noChangeArrowheads="1"/>
          </p:cNvSpPr>
          <p:nvPr/>
        </p:nvSpPr>
        <p:spPr bwMode="auto">
          <a:xfrm>
            <a:off x="6167755" y="4477385"/>
            <a:ext cx="52070" cy="1079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6" name="Rectangle 3">
            <a:extLst>
              <a:ext uri="{FF2B5EF4-FFF2-40B4-BE49-F238E27FC236}">
                <a16:creationId xmlns:a16="http://schemas.microsoft.com/office/drawing/2014/main" id="{66C52228-8C94-4CF2-AD63-BA9617333BA2}"/>
              </a:ext>
            </a:extLst>
          </p:cNvPr>
          <p:cNvSpPr>
            <a:spLocks noChangeArrowheads="1"/>
          </p:cNvSpPr>
          <p:nvPr/>
        </p:nvSpPr>
        <p:spPr bwMode="auto">
          <a:xfrm>
            <a:off x="0" y="463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285536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86E9670-916F-477C-89BA-5FF478229490}"/>
              </a:ext>
            </a:extLst>
          </p:cNvPr>
          <p:cNvSpPr>
            <a:spLocks noGrp="1"/>
          </p:cNvSpPr>
          <p:nvPr>
            <p:ph type="title"/>
          </p:nvPr>
        </p:nvSpPr>
        <p:spPr>
          <a:xfrm>
            <a:off x="914400" y="74613"/>
            <a:ext cx="10515600" cy="1325563"/>
          </a:xfrm>
        </p:spPr>
        <p:txBody>
          <a:bodyPr>
            <a:normAutofit/>
          </a:bodyPr>
          <a:lstStyle/>
          <a:p>
            <a:r>
              <a:rPr lang="en-US" altLang="en-US" b="1" dirty="0">
                <a:solidFill>
                  <a:srgbClr val="333333"/>
                </a:solidFill>
                <a:latin typeface="Open Sans"/>
              </a:rPr>
              <a:t>Examples of Time Series Analysis Tasks</a:t>
            </a:r>
            <a:endParaRPr lang="en-US" dirty="0"/>
          </a:p>
        </p:txBody>
      </p:sp>
      <p:sp>
        <p:nvSpPr>
          <p:cNvPr id="3" name="Объект 2">
            <a:extLst>
              <a:ext uri="{FF2B5EF4-FFF2-40B4-BE49-F238E27FC236}">
                <a16:creationId xmlns:a16="http://schemas.microsoft.com/office/drawing/2014/main" id="{2DFA92D1-0453-47E9-A453-571E9CF76717}"/>
              </a:ext>
            </a:extLst>
          </p:cNvPr>
          <p:cNvSpPr>
            <a:spLocks noGrp="1"/>
          </p:cNvSpPr>
          <p:nvPr>
            <p:ph idx="1"/>
          </p:nvPr>
        </p:nvSpPr>
        <p:spPr>
          <a:xfrm>
            <a:off x="361950" y="1085851"/>
            <a:ext cx="10915650" cy="5614052"/>
          </a:xfrm>
        </p:spPr>
        <p:txBody>
          <a:bodyPr>
            <a:normAutofit fontScale="70000" lnSpcReduction="20000"/>
          </a:bodyPr>
          <a:lstStyle/>
          <a:p>
            <a:r>
              <a:rPr lang="en-US" b="1" dirty="0"/>
              <a:t>Main time series analysis tasks</a:t>
            </a:r>
            <a:r>
              <a:rPr lang="en-US" dirty="0"/>
              <a:t>:</a:t>
            </a:r>
            <a:endParaRPr lang="ru-RU" dirty="0"/>
          </a:p>
          <a:p>
            <a:pPr lvl="0"/>
            <a:r>
              <a:rPr lang="en-US" dirty="0"/>
              <a:t>forecast future values in the series (could be as out-of-samples forecasting, as in-samples prediction).</a:t>
            </a:r>
            <a:endParaRPr lang="ru-RU" dirty="0"/>
          </a:p>
          <a:p>
            <a:pPr lvl="0"/>
            <a:r>
              <a:rPr lang="en-US" dirty="0"/>
              <a:t>series parameter estimation. For instance, the period of seasonality (or </a:t>
            </a:r>
            <a:r>
              <a:rPr lang="en-US" dirty="0" err="1"/>
              <a:t>cyclicity</a:t>
            </a:r>
            <a:r>
              <a:rPr lang="en-US" dirty="0"/>
              <a:t>), the slope of the trend.</a:t>
            </a:r>
            <a:endParaRPr lang="ru-RU" dirty="0"/>
          </a:p>
          <a:p>
            <a:pPr lvl="0"/>
            <a:r>
              <a:rPr lang="en-US" dirty="0"/>
              <a:t>anomaly detection.</a:t>
            </a:r>
            <a:endParaRPr lang="ru-RU" dirty="0"/>
          </a:p>
          <a:p>
            <a:pPr lvl="0"/>
            <a:r>
              <a:rPr lang="en-US" dirty="0"/>
              <a:t>patterns in series recognition and classification.</a:t>
            </a:r>
            <a:endParaRPr lang="ru-RU" dirty="0"/>
          </a:p>
          <a:p>
            <a:pPr lvl="0"/>
            <a:r>
              <a:rPr lang="en-US" dirty="0"/>
              <a:t>time-series segmentation</a:t>
            </a:r>
            <a:endParaRPr lang="ru-RU" dirty="0"/>
          </a:p>
          <a:p>
            <a:pPr lvl="0"/>
            <a:r>
              <a:rPr lang="en-US" dirty="0"/>
              <a:t>incomplete series reconstruction (if some data are missing).</a:t>
            </a:r>
            <a:endParaRPr lang="ru-RU" dirty="0"/>
          </a:p>
          <a:p>
            <a:pPr lvl="0"/>
            <a:r>
              <a:rPr lang="en-US" dirty="0"/>
              <a:t>time series pattern clustering (unsupervised task).</a:t>
            </a:r>
            <a:endParaRPr lang="ru-RU" dirty="0"/>
          </a:p>
          <a:p>
            <a:r>
              <a:rPr lang="en-US" b="1" dirty="0"/>
              <a:t> Auxiliary time series analysis tasks</a:t>
            </a:r>
            <a:r>
              <a:rPr lang="en-US" dirty="0"/>
              <a:t>:</a:t>
            </a:r>
            <a:endParaRPr lang="ru-RU" dirty="0"/>
          </a:p>
          <a:p>
            <a:pPr lvl="0"/>
            <a:r>
              <a:rPr lang="en-US" dirty="0"/>
              <a:t>series </a:t>
            </a:r>
            <a:r>
              <a:rPr lang="en-US" dirty="0" err="1"/>
              <a:t>denoising</a:t>
            </a:r>
            <a:r>
              <a:rPr lang="en-US" dirty="0"/>
              <a:t>.</a:t>
            </a:r>
            <a:endParaRPr lang="ru-RU" dirty="0"/>
          </a:p>
          <a:p>
            <a:pPr lvl="0"/>
            <a:r>
              <a:rPr lang="en-US" dirty="0"/>
              <a:t>series transformation. Non-linear transformation for better representation of time series, the simplest are derivative, logarithm transforms.</a:t>
            </a:r>
            <a:endParaRPr lang="ru-RU" dirty="0"/>
          </a:p>
          <a:p>
            <a:pPr lvl="0"/>
            <a:r>
              <a:rPr lang="en-US" dirty="0"/>
              <a:t>series decomposition. Some components extraction, for instance complex trend reconstruction.</a:t>
            </a:r>
            <a:endParaRPr lang="ru-RU" dirty="0"/>
          </a:p>
          <a:p>
            <a:pPr lvl="0"/>
            <a:r>
              <a:rPr lang="en-US" dirty="0"/>
              <a:t>series re-discretization and re-quantization. For instance, if we have series with non-uniform steps or for dimension reduction.</a:t>
            </a:r>
            <a:endParaRPr lang="ru-RU" dirty="0"/>
          </a:p>
          <a:p>
            <a:r>
              <a:rPr lang="en-US" dirty="0"/>
              <a:t>​ Try to make some initial hypothesis about way of analysis based on the task.</a:t>
            </a:r>
            <a:endParaRPr kumimoji="0" lang="en-US" altLang="en-US" sz="2000" b="0" i="0" u="none" strike="noStrike" cap="none" normalizeH="0" baseline="0" dirty="0">
              <a:ln>
                <a:noFill/>
              </a:ln>
              <a:solidFill>
                <a:srgbClr val="333333"/>
              </a:solidFill>
              <a:effectLst/>
              <a:latin typeface="Open Sans"/>
            </a:endParaRPr>
          </a:p>
        </p:txBody>
      </p:sp>
      <p:sp>
        <p:nvSpPr>
          <p:cNvPr id="5" name="Rectangle 1">
            <a:extLst>
              <a:ext uri="{FF2B5EF4-FFF2-40B4-BE49-F238E27FC236}">
                <a16:creationId xmlns:a16="http://schemas.microsoft.com/office/drawing/2014/main" id="{C886B1EF-1336-4A07-9BDB-C7725BAAC095}"/>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2034E907-51B1-4A4D-8CAE-9AF9E1102680}"/>
              </a:ext>
            </a:extLst>
          </p:cNvPr>
          <p:cNvSpPr>
            <a:spLocks noChangeArrowheads="1"/>
          </p:cNvSpPr>
          <p:nvPr/>
        </p:nvSpPr>
        <p:spPr bwMode="auto">
          <a:xfrm>
            <a:off x="0" y="-202599"/>
            <a:ext cx="65" cy="4051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2539E841-426D-415D-B0BF-AAE407980210}"/>
              </a:ext>
            </a:extLst>
          </p:cNvPr>
          <p:cNvSpPr>
            <a:spLocks noChangeArrowheads="1"/>
          </p:cNvSpPr>
          <p:nvPr/>
        </p:nvSpPr>
        <p:spPr bwMode="auto">
          <a:xfrm>
            <a:off x="0" y="-38099"/>
            <a:ext cx="65" cy="5333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1">
            <a:extLst>
              <a:ext uri="{FF2B5EF4-FFF2-40B4-BE49-F238E27FC236}">
                <a16:creationId xmlns:a16="http://schemas.microsoft.com/office/drawing/2014/main" id="{B42253D9-009B-4EF3-85AB-30837AC59F37}"/>
              </a:ext>
            </a:extLst>
          </p:cNvPr>
          <p:cNvSpPr>
            <a:spLocks noChangeArrowheads="1"/>
          </p:cNvSpPr>
          <p:nvPr/>
        </p:nvSpPr>
        <p:spPr bwMode="auto">
          <a:xfrm>
            <a:off x="0" y="26000"/>
            <a:ext cx="65" cy="4051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473480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86E9670-916F-477C-89BA-5FF478229490}"/>
              </a:ext>
            </a:extLst>
          </p:cNvPr>
          <p:cNvSpPr>
            <a:spLocks noGrp="1"/>
          </p:cNvSpPr>
          <p:nvPr>
            <p:ph type="title"/>
          </p:nvPr>
        </p:nvSpPr>
        <p:spPr>
          <a:xfrm>
            <a:off x="914400" y="74613"/>
            <a:ext cx="10515600" cy="1325563"/>
          </a:xfrm>
        </p:spPr>
        <p:txBody>
          <a:bodyPr>
            <a:normAutofit/>
          </a:bodyPr>
          <a:lstStyle/>
          <a:p>
            <a:r>
              <a:rPr lang="en-US" altLang="en-US" b="1" dirty="0">
                <a:solidFill>
                  <a:srgbClr val="333333"/>
                </a:solidFill>
                <a:latin typeface="Open Sans"/>
              </a:rPr>
              <a:t>Examples of Time Series Analysis Tasks</a:t>
            </a:r>
            <a:endParaRPr lang="en-US" dirty="0"/>
          </a:p>
        </p:txBody>
      </p:sp>
      <p:sp>
        <p:nvSpPr>
          <p:cNvPr id="3" name="Объект 2">
            <a:extLst>
              <a:ext uri="{FF2B5EF4-FFF2-40B4-BE49-F238E27FC236}">
                <a16:creationId xmlns:a16="http://schemas.microsoft.com/office/drawing/2014/main" id="{2DFA92D1-0453-47E9-A453-571E9CF76717}"/>
              </a:ext>
            </a:extLst>
          </p:cNvPr>
          <p:cNvSpPr>
            <a:spLocks noGrp="1"/>
          </p:cNvSpPr>
          <p:nvPr>
            <p:ph idx="1"/>
          </p:nvPr>
        </p:nvSpPr>
        <p:spPr>
          <a:xfrm>
            <a:off x="361950" y="1085851"/>
            <a:ext cx="10915650" cy="5953124"/>
          </a:xfrm>
        </p:spPr>
        <p:txBody>
          <a:bodyPr>
            <a:normAutofit/>
          </a:bodyPr>
          <a:lstStyle/>
          <a:p>
            <a:pPr eaLnBrk="0" fontAlgn="base" hangingPunct="0">
              <a:lnSpc>
                <a:spcPct val="100000"/>
              </a:lnSpc>
              <a:spcBef>
                <a:spcPts val="600"/>
              </a:spcBef>
              <a:spcAft>
                <a:spcPct val="0"/>
              </a:spcAft>
            </a:pPr>
            <a:endParaRPr kumimoji="0" lang="en-US" altLang="en-US" sz="2000" b="0" i="0" u="none" strike="noStrike" cap="none" normalizeH="0" baseline="0" dirty="0">
              <a:ln>
                <a:noFill/>
              </a:ln>
              <a:solidFill>
                <a:srgbClr val="333333"/>
              </a:solidFill>
              <a:effectLst/>
              <a:latin typeface="Open Sans"/>
            </a:endParaRPr>
          </a:p>
        </p:txBody>
      </p:sp>
      <p:sp>
        <p:nvSpPr>
          <p:cNvPr id="5" name="Rectangle 1">
            <a:extLst>
              <a:ext uri="{FF2B5EF4-FFF2-40B4-BE49-F238E27FC236}">
                <a16:creationId xmlns:a16="http://schemas.microsoft.com/office/drawing/2014/main" id="{C886B1EF-1336-4A07-9BDB-C7725BAAC095}"/>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2034E907-51B1-4A4D-8CAE-9AF9E1102680}"/>
              </a:ext>
            </a:extLst>
          </p:cNvPr>
          <p:cNvSpPr>
            <a:spLocks noChangeArrowheads="1"/>
          </p:cNvSpPr>
          <p:nvPr/>
        </p:nvSpPr>
        <p:spPr bwMode="auto">
          <a:xfrm>
            <a:off x="0" y="-202599"/>
            <a:ext cx="65" cy="4051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2539E841-426D-415D-B0BF-AAE407980210}"/>
              </a:ext>
            </a:extLst>
          </p:cNvPr>
          <p:cNvSpPr>
            <a:spLocks noChangeArrowheads="1"/>
          </p:cNvSpPr>
          <p:nvPr/>
        </p:nvSpPr>
        <p:spPr bwMode="auto">
          <a:xfrm>
            <a:off x="0" y="-38099"/>
            <a:ext cx="65" cy="5333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1">
            <a:extLst>
              <a:ext uri="{FF2B5EF4-FFF2-40B4-BE49-F238E27FC236}">
                <a16:creationId xmlns:a16="http://schemas.microsoft.com/office/drawing/2014/main" id="{B42253D9-009B-4EF3-85AB-30837AC59F37}"/>
              </a:ext>
            </a:extLst>
          </p:cNvPr>
          <p:cNvSpPr>
            <a:spLocks noChangeArrowheads="1"/>
          </p:cNvSpPr>
          <p:nvPr/>
        </p:nvSpPr>
        <p:spPr bwMode="auto">
          <a:xfrm>
            <a:off x="0" y="26000"/>
            <a:ext cx="65" cy="4051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9698" name="Picture 2" descr="image.png">
            <a:extLst>
              <a:ext uri="{FF2B5EF4-FFF2-40B4-BE49-F238E27FC236}">
                <a16:creationId xmlns:a16="http://schemas.microsoft.com/office/drawing/2014/main" id="{591AD247-CA5F-4AC3-86E6-E08976B989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951" y="4302304"/>
            <a:ext cx="5594218" cy="2284234"/>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descr="image.png">
            <a:extLst>
              <a:ext uri="{FF2B5EF4-FFF2-40B4-BE49-F238E27FC236}">
                <a16:creationId xmlns:a16="http://schemas.microsoft.com/office/drawing/2014/main" id="{2C8D8760-E267-4A4C-ADAA-4135ECA3AF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950" y="1085851"/>
            <a:ext cx="5238750" cy="2914650"/>
          </a:xfrm>
          <a:prstGeom prst="rect">
            <a:avLst/>
          </a:prstGeom>
          <a:noFill/>
          <a:extLst>
            <a:ext uri="{909E8E84-426E-40DD-AFC4-6F175D3DCCD1}">
              <a14:hiddenFill xmlns:a14="http://schemas.microsoft.com/office/drawing/2010/main">
                <a:solidFill>
                  <a:srgbClr val="FFFFFF"/>
                </a:solidFill>
              </a14:hiddenFill>
            </a:ext>
          </a:extLst>
        </p:spPr>
      </p:pic>
      <p:pic>
        <p:nvPicPr>
          <p:cNvPr id="29704" name="Picture 8" descr="image.png">
            <a:extLst>
              <a:ext uri="{FF2B5EF4-FFF2-40B4-BE49-F238E27FC236}">
                <a16:creationId xmlns:a16="http://schemas.microsoft.com/office/drawing/2014/main" id="{AD5D185F-5E0B-4D4A-9B20-047145C724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2020" y="2496196"/>
            <a:ext cx="4410073" cy="22842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4FB4B66-933B-40B2-B3B7-AAEFABF05CFB}"/>
              </a:ext>
            </a:extLst>
          </p:cNvPr>
          <p:cNvSpPr txBox="1"/>
          <p:nvPr/>
        </p:nvSpPr>
        <p:spPr>
          <a:xfrm>
            <a:off x="1004878" y="1701979"/>
            <a:ext cx="2049407" cy="369332"/>
          </a:xfrm>
          <a:prstGeom prst="rect">
            <a:avLst/>
          </a:prstGeom>
          <a:solidFill>
            <a:schemeClr val="bg1"/>
          </a:solidFill>
        </p:spPr>
        <p:txBody>
          <a:bodyPr wrap="none" rtlCol="0">
            <a:spAutoFit/>
          </a:bodyPr>
          <a:lstStyle/>
          <a:p>
            <a:r>
              <a:rPr lang="en-US" dirty="0"/>
              <a:t>Time series forecast</a:t>
            </a:r>
          </a:p>
        </p:txBody>
      </p:sp>
      <p:sp>
        <p:nvSpPr>
          <p:cNvPr id="14" name="TextBox 13">
            <a:extLst>
              <a:ext uri="{FF2B5EF4-FFF2-40B4-BE49-F238E27FC236}">
                <a16:creationId xmlns:a16="http://schemas.microsoft.com/office/drawing/2014/main" id="{916BDCBB-58A2-45CD-B31F-C336FB706561}"/>
              </a:ext>
            </a:extLst>
          </p:cNvPr>
          <p:cNvSpPr txBox="1"/>
          <p:nvPr/>
        </p:nvSpPr>
        <p:spPr>
          <a:xfrm>
            <a:off x="537164" y="4411098"/>
            <a:ext cx="3415102" cy="369332"/>
          </a:xfrm>
          <a:prstGeom prst="rect">
            <a:avLst/>
          </a:prstGeom>
          <a:solidFill>
            <a:schemeClr val="bg1"/>
          </a:solidFill>
        </p:spPr>
        <p:txBody>
          <a:bodyPr wrap="none" rtlCol="0">
            <a:spAutoFit/>
          </a:bodyPr>
          <a:lstStyle/>
          <a:p>
            <a:r>
              <a:rPr lang="en-US" dirty="0"/>
              <a:t>Time series Parameters estimation</a:t>
            </a:r>
          </a:p>
        </p:txBody>
      </p:sp>
      <p:sp>
        <p:nvSpPr>
          <p:cNvPr id="15" name="TextBox 14">
            <a:extLst>
              <a:ext uri="{FF2B5EF4-FFF2-40B4-BE49-F238E27FC236}">
                <a16:creationId xmlns:a16="http://schemas.microsoft.com/office/drawing/2014/main" id="{5C8D8EC5-BD77-44EC-B8E1-B90CCA5D9C57}"/>
              </a:ext>
            </a:extLst>
          </p:cNvPr>
          <p:cNvSpPr txBox="1"/>
          <p:nvPr/>
        </p:nvSpPr>
        <p:spPr>
          <a:xfrm>
            <a:off x="7117258" y="2301212"/>
            <a:ext cx="3114955" cy="369332"/>
          </a:xfrm>
          <a:prstGeom prst="rect">
            <a:avLst/>
          </a:prstGeom>
          <a:solidFill>
            <a:schemeClr val="bg1"/>
          </a:solidFill>
        </p:spPr>
        <p:txBody>
          <a:bodyPr wrap="none" rtlCol="0">
            <a:spAutoFit/>
          </a:bodyPr>
          <a:lstStyle/>
          <a:p>
            <a:r>
              <a:rPr lang="en-US" dirty="0"/>
              <a:t>Time series pattern recognition</a:t>
            </a:r>
          </a:p>
        </p:txBody>
      </p:sp>
    </p:spTree>
    <p:extLst>
      <p:ext uri="{BB962C8B-B14F-4D97-AF65-F5344CB8AC3E}">
        <p14:creationId xmlns:p14="http://schemas.microsoft.com/office/powerpoint/2010/main" val="6779572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86E9670-916F-477C-89BA-5FF478229490}"/>
              </a:ext>
            </a:extLst>
          </p:cNvPr>
          <p:cNvSpPr>
            <a:spLocks noGrp="1"/>
          </p:cNvSpPr>
          <p:nvPr>
            <p:ph type="title"/>
          </p:nvPr>
        </p:nvSpPr>
        <p:spPr>
          <a:xfrm>
            <a:off x="914400" y="74613"/>
            <a:ext cx="10515600" cy="1325563"/>
          </a:xfrm>
        </p:spPr>
        <p:txBody>
          <a:bodyPr>
            <a:normAutofit/>
          </a:bodyPr>
          <a:lstStyle/>
          <a:p>
            <a:r>
              <a:rPr lang="en-US" altLang="en-US" b="1" dirty="0">
                <a:solidFill>
                  <a:srgbClr val="333333"/>
                </a:solidFill>
                <a:latin typeface="Open Sans"/>
              </a:rPr>
              <a:t>Examples of Time Series Analysis Tasks</a:t>
            </a:r>
            <a:endParaRPr lang="en-US" dirty="0"/>
          </a:p>
        </p:txBody>
      </p:sp>
      <p:sp>
        <p:nvSpPr>
          <p:cNvPr id="5" name="Rectangle 1">
            <a:extLst>
              <a:ext uri="{FF2B5EF4-FFF2-40B4-BE49-F238E27FC236}">
                <a16:creationId xmlns:a16="http://schemas.microsoft.com/office/drawing/2014/main" id="{C886B1EF-1336-4A07-9BDB-C7725BAAC095}"/>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2034E907-51B1-4A4D-8CAE-9AF9E1102680}"/>
              </a:ext>
            </a:extLst>
          </p:cNvPr>
          <p:cNvSpPr>
            <a:spLocks noChangeArrowheads="1"/>
          </p:cNvSpPr>
          <p:nvPr/>
        </p:nvSpPr>
        <p:spPr bwMode="auto">
          <a:xfrm>
            <a:off x="0" y="-202599"/>
            <a:ext cx="65" cy="4051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2539E841-426D-415D-B0BF-AAE407980210}"/>
              </a:ext>
            </a:extLst>
          </p:cNvPr>
          <p:cNvSpPr>
            <a:spLocks noChangeArrowheads="1"/>
          </p:cNvSpPr>
          <p:nvPr/>
        </p:nvSpPr>
        <p:spPr bwMode="auto">
          <a:xfrm>
            <a:off x="0" y="-38099"/>
            <a:ext cx="65" cy="5333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1">
            <a:extLst>
              <a:ext uri="{FF2B5EF4-FFF2-40B4-BE49-F238E27FC236}">
                <a16:creationId xmlns:a16="http://schemas.microsoft.com/office/drawing/2014/main" id="{B42253D9-009B-4EF3-85AB-30837AC59F37}"/>
              </a:ext>
            </a:extLst>
          </p:cNvPr>
          <p:cNvSpPr>
            <a:spLocks noChangeArrowheads="1"/>
          </p:cNvSpPr>
          <p:nvPr/>
        </p:nvSpPr>
        <p:spPr bwMode="auto">
          <a:xfrm>
            <a:off x="0" y="26000"/>
            <a:ext cx="65" cy="4051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0726" name="Picture 6" descr="image.png">
            <a:extLst>
              <a:ext uri="{FF2B5EF4-FFF2-40B4-BE49-F238E27FC236}">
                <a16:creationId xmlns:a16="http://schemas.microsoft.com/office/drawing/2014/main" id="{D3F88846-013F-4AC4-94F5-132ECAB3D3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4706" y="1736467"/>
            <a:ext cx="4086225" cy="1514475"/>
          </a:xfrm>
          <a:prstGeom prst="rect">
            <a:avLst/>
          </a:prstGeom>
          <a:noFill/>
          <a:extLst>
            <a:ext uri="{909E8E84-426E-40DD-AFC4-6F175D3DCCD1}">
              <a14:hiddenFill xmlns:a14="http://schemas.microsoft.com/office/drawing/2010/main">
                <a:solidFill>
                  <a:srgbClr val="FFFFFF"/>
                </a:solidFill>
              </a14:hiddenFill>
            </a:ext>
          </a:extLst>
        </p:spPr>
      </p:pic>
      <p:sp>
        <p:nvSpPr>
          <p:cNvPr id="9" name="Прямоугольник 8">
            <a:extLst>
              <a:ext uri="{FF2B5EF4-FFF2-40B4-BE49-F238E27FC236}">
                <a16:creationId xmlns:a16="http://schemas.microsoft.com/office/drawing/2014/main" id="{A24919B6-2E57-4727-88D4-CEF9A61E69B1}"/>
              </a:ext>
            </a:extLst>
          </p:cNvPr>
          <p:cNvSpPr/>
          <p:nvPr/>
        </p:nvSpPr>
        <p:spPr>
          <a:xfrm>
            <a:off x="7763260" y="1243014"/>
            <a:ext cx="2401619" cy="369332"/>
          </a:xfrm>
          <a:prstGeom prst="rect">
            <a:avLst/>
          </a:prstGeom>
        </p:spPr>
        <p:txBody>
          <a:bodyPr wrap="none">
            <a:spAutoFit/>
          </a:bodyPr>
          <a:lstStyle/>
          <a:p>
            <a:r>
              <a:rPr lang="en-US" b="0" i="0" dirty="0">
                <a:solidFill>
                  <a:srgbClr val="000000"/>
                </a:solidFill>
                <a:effectLst/>
                <a:latin typeface="Georgia" panose="02040502050405020303" pitchFamily="18" charset="0"/>
              </a:rPr>
              <a:t>Time series denoising</a:t>
            </a:r>
            <a:endParaRPr lang="en-US" dirty="0"/>
          </a:p>
        </p:txBody>
      </p:sp>
      <p:pic>
        <p:nvPicPr>
          <p:cNvPr id="30728" name="Picture 8" descr="image.png">
            <a:extLst>
              <a:ext uri="{FF2B5EF4-FFF2-40B4-BE49-F238E27FC236}">
                <a16:creationId xmlns:a16="http://schemas.microsoft.com/office/drawing/2014/main" id="{E8223347-E8BB-4EB4-9935-6C4B67C500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2163" y="3727578"/>
            <a:ext cx="5753100" cy="2828925"/>
          </a:xfrm>
          <a:prstGeom prst="rect">
            <a:avLst/>
          </a:prstGeom>
          <a:noFill/>
          <a:extLst>
            <a:ext uri="{909E8E84-426E-40DD-AFC4-6F175D3DCCD1}">
              <a14:hiddenFill xmlns:a14="http://schemas.microsoft.com/office/drawing/2010/main">
                <a:solidFill>
                  <a:srgbClr val="FFFFFF"/>
                </a:solidFill>
              </a14:hiddenFill>
            </a:ext>
          </a:extLst>
        </p:spPr>
      </p:pic>
      <p:sp>
        <p:nvSpPr>
          <p:cNvPr id="23" name="Прямоугольник 22">
            <a:extLst>
              <a:ext uri="{FF2B5EF4-FFF2-40B4-BE49-F238E27FC236}">
                <a16:creationId xmlns:a16="http://schemas.microsoft.com/office/drawing/2014/main" id="{50C14BC6-4440-4FD0-8D82-4FAC078B3F8B}"/>
              </a:ext>
            </a:extLst>
          </p:cNvPr>
          <p:cNvSpPr/>
          <p:nvPr/>
        </p:nvSpPr>
        <p:spPr>
          <a:xfrm>
            <a:off x="6898490" y="3317230"/>
            <a:ext cx="2959465" cy="369332"/>
          </a:xfrm>
          <a:prstGeom prst="rect">
            <a:avLst/>
          </a:prstGeom>
        </p:spPr>
        <p:txBody>
          <a:bodyPr wrap="none">
            <a:spAutoFit/>
          </a:bodyPr>
          <a:lstStyle/>
          <a:p>
            <a:r>
              <a:rPr lang="en-US" b="0" i="0" dirty="0">
                <a:solidFill>
                  <a:srgbClr val="000000"/>
                </a:solidFill>
                <a:effectLst/>
                <a:latin typeface="Georgia" panose="02040502050405020303" pitchFamily="18" charset="0"/>
              </a:rPr>
              <a:t>Time series transformation</a:t>
            </a:r>
            <a:endParaRPr lang="en-US" dirty="0"/>
          </a:p>
        </p:txBody>
      </p:sp>
      <p:pic>
        <p:nvPicPr>
          <p:cNvPr id="2050" name="Picture 2" descr="image.png">
            <a:extLst>
              <a:ext uri="{FF2B5EF4-FFF2-40B4-BE49-F238E27FC236}">
                <a16:creationId xmlns:a16="http://schemas.microsoft.com/office/drawing/2014/main" id="{50D18014-E1AE-418B-805E-1453528C06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5511" y="2317377"/>
            <a:ext cx="3048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16" name="Прямоугольник 15">
            <a:extLst>
              <a:ext uri="{FF2B5EF4-FFF2-40B4-BE49-F238E27FC236}">
                <a16:creationId xmlns:a16="http://schemas.microsoft.com/office/drawing/2014/main" id="{6EA98925-88CC-4B65-9738-0334E34A7422}"/>
              </a:ext>
            </a:extLst>
          </p:cNvPr>
          <p:cNvSpPr/>
          <p:nvPr/>
        </p:nvSpPr>
        <p:spPr>
          <a:xfrm>
            <a:off x="2245511" y="1948045"/>
            <a:ext cx="3746218" cy="369332"/>
          </a:xfrm>
          <a:prstGeom prst="rect">
            <a:avLst/>
          </a:prstGeom>
        </p:spPr>
        <p:txBody>
          <a:bodyPr wrap="none">
            <a:spAutoFit/>
          </a:bodyPr>
          <a:lstStyle/>
          <a:p>
            <a:r>
              <a:rPr lang="en-US" dirty="0"/>
              <a:t>Incomplete time series reconstruction</a:t>
            </a:r>
          </a:p>
        </p:txBody>
      </p:sp>
    </p:spTree>
    <p:extLst>
      <p:ext uri="{BB962C8B-B14F-4D97-AF65-F5344CB8AC3E}">
        <p14:creationId xmlns:p14="http://schemas.microsoft.com/office/powerpoint/2010/main" val="26928094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86E9670-916F-477C-89BA-5FF478229490}"/>
              </a:ext>
            </a:extLst>
          </p:cNvPr>
          <p:cNvSpPr>
            <a:spLocks noGrp="1"/>
          </p:cNvSpPr>
          <p:nvPr>
            <p:ph type="title"/>
          </p:nvPr>
        </p:nvSpPr>
        <p:spPr>
          <a:xfrm>
            <a:off x="914400" y="74613"/>
            <a:ext cx="10515600" cy="1325563"/>
          </a:xfrm>
        </p:spPr>
        <p:txBody>
          <a:bodyPr>
            <a:normAutofit/>
          </a:bodyPr>
          <a:lstStyle/>
          <a:p>
            <a:r>
              <a:rPr lang="en-US" altLang="en-US" b="1" dirty="0">
                <a:solidFill>
                  <a:srgbClr val="333333"/>
                </a:solidFill>
                <a:latin typeface="Open Sans"/>
              </a:rPr>
              <a:t>Examples of Time Series Analysis Tasks</a:t>
            </a:r>
            <a:endParaRPr lang="en-US" dirty="0"/>
          </a:p>
        </p:txBody>
      </p:sp>
      <p:sp>
        <p:nvSpPr>
          <p:cNvPr id="5" name="Rectangle 1">
            <a:extLst>
              <a:ext uri="{FF2B5EF4-FFF2-40B4-BE49-F238E27FC236}">
                <a16:creationId xmlns:a16="http://schemas.microsoft.com/office/drawing/2014/main" id="{C886B1EF-1336-4A07-9BDB-C7725BAAC095}"/>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2034E907-51B1-4A4D-8CAE-9AF9E1102680}"/>
              </a:ext>
            </a:extLst>
          </p:cNvPr>
          <p:cNvSpPr>
            <a:spLocks noChangeArrowheads="1"/>
          </p:cNvSpPr>
          <p:nvPr/>
        </p:nvSpPr>
        <p:spPr bwMode="auto">
          <a:xfrm>
            <a:off x="0" y="-202599"/>
            <a:ext cx="65" cy="4051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2539E841-426D-415D-B0BF-AAE407980210}"/>
              </a:ext>
            </a:extLst>
          </p:cNvPr>
          <p:cNvSpPr>
            <a:spLocks noChangeArrowheads="1"/>
          </p:cNvSpPr>
          <p:nvPr/>
        </p:nvSpPr>
        <p:spPr bwMode="auto">
          <a:xfrm>
            <a:off x="0" y="-38099"/>
            <a:ext cx="65" cy="5333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1">
            <a:extLst>
              <a:ext uri="{FF2B5EF4-FFF2-40B4-BE49-F238E27FC236}">
                <a16:creationId xmlns:a16="http://schemas.microsoft.com/office/drawing/2014/main" id="{B42253D9-009B-4EF3-85AB-30837AC59F37}"/>
              </a:ext>
            </a:extLst>
          </p:cNvPr>
          <p:cNvSpPr>
            <a:spLocks noChangeArrowheads="1"/>
          </p:cNvSpPr>
          <p:nvPr/>
        </p:nvSpPr>
        <p:spPr bwMode="auto">
          <a:xfrm>
            <a:off x="0" y="26000"/>
            <a:ext cx="65" cy="4051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0722" name="Picture 2" descr="image.png">
            <a:extLst>
              <a:ext uri="{FF2B5EF4-FFF2-40B4-BE49-F238E27FC236}">
                <a16:creationId xmlns:a16="http://schemas.microsoft.com/office/drawing/2014/main" id="{044CE5D0-4C93-426E-9EDD-17A05B8195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700" t="17664" r="8442" b="22405"/>
          <a:stretch/>
        </p:blipFill>
        <p:spPr bwMode="auto">
          <a:xfrm>
            <a:off x="361950" y="1400176"/>
            <a:ext cx="6076951" cy="1704975"/>
          </a:xfrm>
          <a:prstGeom prst="rect">
            <a:avLst/>
          </a:prstGeom>
          <a:noFill/>
          <a:extLst>
            <a:ext uri="{909E8E84-426E-40DD-AFC4-6F175D3DCCD1}">
              <a14:hiddenFill xmlns:a14="http://schemas.microsoft.com/office/drawing/2010/main">
                <a:solidFill>
                  <a:srgbClr val="FFFFFF"/>
                </a:solidFill>
              </a14:hiddenFill>
            </a:ext>
          </a:extLst>
        </p:spPr>
      </p:pic>
      <p:sp>
        <p:nvSpPr>
          <p:cNvPr id="8" name="Прямоугольник 7">
            <a:extLst>
              <a:ext uri="{FF2B5EF4-FFF2-40B4-BE49-F238E27FC236}">
                <a16:creationId xmlns:a16="http://schemas.microsoft.com/office/drawing/2014/main" id="{0145E777-883D-4B3B-9F6D-EF68E8D24447}"/>
              </a:ext>
            </a:extLst>
          </p:cNvPr>
          <p:cNvSpPr/>
          <p:nvPr/>
        </p:nvSpPr>
        <p:spPr>
          <a:xfrm>
            <a:off x="2136597" y="1085851"/>
            <a:ext cx="2794355" cy="369332"/>
          </a:xfrm>
          <a:prstGeom prst="rect">
            <a:avLst/>
          </a:prstGeom>
        </p:spPr>
        <p:txBody>
          <a:bodyPr wrap="none">
            <a:spAutoFit/>
          </a:bodyPr>
          <a:lstStyle/>
          <a:p>
            <a:r>
              <a:rPr lang="en-US" b="0" i="0" dirty="0">
                <a:solidFill>
                  <a:srgbClr val="000000"/>
                </a:solidFill>
                <a:effectLst/>
                <a:latin typeface="Georgia" panose="02040502050405020303" pitchFamily="18" charset="0"/>
              </a:rPr>
              <a:t>Time series segmentation</a:t>
            </a:r>
            <a:endParaRPr lang="en-US" dirty="0"/>
          </a:p>
        </p:txBody>
      </p:sp>
      <p:pic>
        <p:nvPicPr>
          <p:cNvPr id="30724" name="Picture 4" descr="image.png">
            <a:extLst>
              <a:ext uri="{FF2B5EF4-FFF2-40B4-BE49-F238E27FC236}">
                <a16:creationId xmlns:a16="http://schemas.microsoft.com/office/drawing/2014/main" id="{817E5D86-CF1F-48B3-8D14-23CDE0A133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188" y="3790951"/>
            <a:ext cx="5133975" cy="1857375"/>
          </a:xfrm>
          <a:prstGeom prst="rect">
            <a:avLst/>
          </a:prstGeom>
          <a:noFill/>
          <a:extLst>
            <a:ext uri="{909E8E84-426E-40DD-AFC4-6F175D3DCCD1}">
              <a14:hiddenFill xmlns:a14="http://schemas.microsoft.com/office/drawing/2010/main">
                <a:solidFill>
                  <a:srgbClr val="FFFFFF"/>
                </a:solidFill>
              </a14:hiddenFill>
            </a:ext>
          </a:extLst>
        </p:spPr>
      </p:pic>
      <p:sp>
        <p:nvSpPr>
          <p:cNvPr id="19" name="Прямоугольник 18">
            <a:extLst>
              <a:ext uri="{FF2B5EF4-FFF2-40B4-BE49-F238E27FC236}">
                <a16:creationId xmlns:a16="http://schemas.microsoft.com/office/drawing/2014/main" id="{CAFF9D39-C232-46E8-B419-80C7689C63B4}"/>
              </a:ext>
            </a:extLst>
          </p:cNvPr>
          <p:cNvSpPr/>
          <p:nvPr/>
        </p:nvSpPr>
        <p:spPr>
          <a:xfrm>
            <a:off x="1631772" y="3568184"/>
            <a:ext cx="2460930" cy="369332"/>
          </a:xfrm>
          <a:prstGeom prst="rect">
            <a:avLst/>
          </a:prstGeom>
        </p:spPr>
        <p:txBody>
          <a:bodyPr wrap="none">
            <a:spAutoFit/>
          </a:bodyPr>
          <a:lstStyle/>
          <a:p>
            <a:r>
              <a:rPr lang="en-US" b="0" i="0" dirty="0">
                <a:solidFill>
                  <a:srgbClr val="000000"/>
                </a:solidFill>
                <a:effectLst/>
                <a:latin typeface="Georgia" panose="02040502050405020303" pitchFamily="18" charset="0"/>
              </a:rPr>
              <a:t>Time series Clustering</a:t>
            </a:r>
            <a:endParaRPr lang="en-US" dirty="0"/>
          </a:p>
        </p:txBody>
      </p:sp>
      <p:pic>
        <p:nvPicPr>
          <p:cNvPr id="17" name="Picture 6" descr="image.png">
            <a:extLst>
              <a:ext uri="{FF2B5EF4-FFF2-40B4-BE49-F238E27FC236}">
                <a16:creationId xmlns:a16="http://schemas.microsoft.com/office/drawing/2014/main" id="{76B6B712-1C57-460C-80F9-DA1A9C81E5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5677" y="2851240"/>
            <a:ext cx="4238625" cy="303868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3AF86BF-D193-4CE6-951B-A32E70E64064}"/>
              </a:ext>
            </a:extLst>
          </p:cNvPr>
          <p:cNvSpPr txBox="1"/>
          <p:nvPr/>
        </p:nvSpPr>
        <p:spPr>
          <a:xfrm>
            <a:off x="7796203" y="2666574"/>
            <a:ext cx="3077574" cy="369332"/>
          </a:xfrm>
          <a:prstGeom prst="rect">
            <a:avLst/>
          </a:prstGeom>
          <a:solidFill>
            <a:schemeClr val="bg1"/>
          </a:solidFill>
        </p:spPr>
        <p:txBody>
          <a:bodyPr wrap="none" rtlCol="0">
            <a:spAutoFit/>
          </a:bodyPr>
          <a:lstStyle/>
          <a:p>
            <a:r>
              <a:rPr lang="en-US" dirty="0"/>
              <a:t>Time series Anomaly detection</a:t>
            </a:r>
          </a:p>
        </p:txBody>
      </p:sp>
    </p:spTree>
    <p:extLst>
      <p:ext uri="{BB962C8B-B14F-4D97-AF65-F5344CB8AC3E}">
        <p14:creationId xmlns:p14="http://schemas.microsoft.com/office/powerpoint/2010/main" val="27107989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86E9670-916F-477C-89BA-5FF478229490}"/>
              </a:ext>
            </a:extLst>
          </p:cNvPr>
          <p:cNvSpPr>
            <a:spLocks noGrp="1"/>
          </p:cNvSpPr>
          <p:nvPr>
            <p:ph type="title"/>
          </p:nvPr>
        </p:nvSpPr>
        <p:spPr>
          <a:xfrm>
            <a:off x="914400" y="74613"/>
            <a:ext cx="10515600" cy="1325563"/>
          </a:xfrm>
        </p:spPr>
        <p:txBody>
          <a:bodyPr>
            <a:normAutofit/>
          </a:bodyPr>
          <a:lstStyle/>
          <a:p>
            <a:r>
              <a:rPr lang="en-US" altLang="en-US" b="1" dirty="0">
                <a:solidFill>
                  <a:srgbClr val="333333"/>
                </a:solidFill>
                <a:latin typeface="Open Sans"/>
              </a:rPr>
              <a:t>Examples of Time Series Analysis Tasks</a:t>
            </a:r>
            <a:endParaRPr lang="en-US" dirty="0"/>
          </a:p>
        </p:txBody>
      </p:sp>
      <p:sp>
        <p:nvSpPr>
          <p:cNvPr id="5" name="Rectangle 1">
            <a:extLst>
              <a:ext uri="{FF2B5EF4-FFF2-40B4-BE49-F238E27FC236}">
                <a16:creationId xmlns:a16="http://schemas.microsoft.com/office/drawing/2014/main" id="{C886B1EF-1336-4A07-9BDB-C7725BAAC095}"/>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2034E907-51B1-4A4D-8CAE-9AF9E1102680}"/>
              </a:ext>
            </a:extLst>
          </p:cNvPr>
          <p:cNvSpPr>
            <a:spLocks noChangeArrowheads="1"/>
          </p:cNvSpPr>
          <p:nvPr/>
        </p:nvSpPr>
        <p:spPr bwMode="auto">
          <a:xfrm>
            <a:off x="0" y="-202599"/>
            <a:ext cx="65" cy="4051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2539E841-426D-415D-B0BF-AAE407980210}"/>
              </a:ext>
            </a:extLst>
          </p:cNvPr>
          <p:cNvSpPr>
            <a:spLocks noChangeArrowheads="1"/>
          </p:cNvSpPr>
          <p:nvPr/>
        </p:nvSpPr>
        <p:spPr bwMode="auto">
          <a:xfrm>
            <a:off x="0" y="-38099"/>
            <a:ext cx="65" cy="5333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1">
            <a:extLst>
              <a:ext uri="{FF2B5EF4-FFF2-40B4-BE49-F238E27FC236}">
                <a16:creationId xmlns:a16="http://schemas.microsoft.com/office/drawing/2014/main" id="{B42253D9-009B-4EF3-85AB-30837AC59F37}"/>
              </a:ext>
            </a:extLst>
          </p:cNvPr>
          <p:cNvSpPr>
            <a:spLocks noChangeArrowheads="1"/>
          </p:cNvSpPr>
          <p:nvPr/>
        </p:nvSpPr>
        <p:spPr bwMode="auto">
          <a:xfrm>
            <a:off x="0" y="26000"/>
            <a:ext cx="65" cy="4051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Прямоугольник 7">
            <a:extLst>
              <a:ext uri="{FF2B5EF4-FFF2-40B4-BE49-F238E27FC236}">
                <a16:creationId xmlns:a16="http://schemas.microsoft.com/office/drawing/2014/main" id="{0145E777-883D-4B3B-9F6D-EF68E8D24447}"/>
              </a:ext>
            </a:extLst>
          </p:cNvPr>
          <p:cNvSpPr/>
          <p:nvPr/>
        </p:nvSpPr>
        <p:spPr>
          <a:xfrm>
            <a:off x="2136597" y="1085851"/>
            <a:ext cx="2917786" cy="369332"/>
          </a:xfrm>
          <a:prstGeom prst="rect">
            <a:avLst/>
          </a:prstGeom>
        </p:spPr>
        <p:txBody>
          <a:bodyPr wrap="none">
            <a:spAutoFit/>
          </a:bodyPr>
          <a:lstStyle/>
          <a:p>
            <a:r>
              <a:rPr lang="en-US" b="0" i="0" dirty="0">
                <a:solidFill>
                  <a:srgbClr val="000000"/>
                </a:solidFill>
                <a:effectLst/>
                <a:latin typeface="Georgia" panose="02040502050405020303" pitchFamily="18" charset="0"/>
              </a:rPr>
              <a:t>Time series decomposition</a:t>
            </a:r>
            <a:endParaRPr lang="en-US" dirty="0"/>
          </a:p>
        </p:txBody>
      </p:sp>
      <p:pic>
        <p:nvPicPr>
          <p:cNvPr id="31746" name="Picture 2" descr="image.png">
            <a:extLst>
              <a:ext uri="{FF2B5EF4-FFF2-40B4-BE49-F238E27FC236}">
                <a16:creationId xmlns:a16="http://schemas.microsoft.com/office/drawing/2014/main" id="{C6E4537F-68BA-4C52-9E82-A13083C8D4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 y="1427680"/>
            <a:ext cx="7524750" cy="517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404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86E9670-916F-477C-89BA-5FF478229490}"/>
              </a:ext>
            </a:extLst>
          </p:cNvPr>
          <p:cNvSpPr>
            <a:spLocks noGrp="1"/>
          </p:cNvSpPr>
          <p:nvPr>
            <p:ph type="title"/>
          </p:nvPr>
        </p:nvSpPr>
        <p:spPr>
          <a:xfrm>
            <a:off x="914400" y="74613"/>
            <a:ext cx="10515600" cy="1325563"/>
          </a:xfrm>
        </p:spPr>
        <p:txBody>
          <a:bodyPr/>
          <a:lstStyle/>
          <a:p>
            <a:r>
              <a:rPr lang="en-US" altLang="en-US" b="1" dirty="0">
                <a:solidFill>
                  <a:srgbClr val="333333"/>
                </a:solidFill>
                <a:latin typeface="Open Sans"/>
              </a:rPr>
              <a:t>General about time series model</a:t>
            </a:r>
            <a:endParaRPr lang="en-US" dirty="0"/>
          </a:p>
        </p:txBody>
      </p:sp>
      <p:sp>
        <p:nvSpPr>
          <p:cNvPr id="3" name="Объект 2">
            <a:extLst>
              <a:ext uri="{FF2B5EF4-FFF2-40B4-BE49-F238E27FC236}">
                <a16:creationId xmlns:a16="http://schemas.microsoft.com/office/drawing/2014/main" id="{2DFA92D1-0453-47E9-A453-571E9CF76717}"/>
              </a:ext>
            </a:extLst>
          </p:cNvPr>
          <p:cNvSpPr>
            <a:spLocks noGrp="1"/>
          </p:cNvSpPr>
          <p:nvPr>
            <p:ph idx="1"/>
          </p:nvPr>
        </p:nvSpPr>
        <p:spPr>
          <a:xfrm>
            <a:off x="361950" y="1085851"/>
            <a:ext cx="10915650" cy="5953124"/>
          </a:xfrm>
        </p:spPr>
        <p:txBody>
          <a:bodyPr>
            <a:normAutofit/>
          </a:bodyPr>
          <a:lstStyle/>
          <a:p>
            <a:r>
              <a:rPr lang="en-US" b="1" dirty="0"/>
              <a:t>General notes about time series model</a:t>
            </a:r>
            <a:endParaRPr lang="ru-RU" dirty="0"/>
          </a:p>
          <a:p>
            <a:pPr lvl="0"/>
            <a:r>
              <a:rPr lang="en-US" dirty="0"/>
              <a:t>Try to visualize time series.</a:t>
            </a:r>
            <a:endParaRPr lang="ru-RU" dirty="0"/>
          </a:p>
          <a:p>
            <a:pPr lvl="0"/>
            <a:r>
              <a:rPr lang="en-US" dirty="0"/>
              <a:t>Assume about exogenous factors, univariate or multivariate consideration of time series.</a:t>
            </a:r>
            <a:endParaRPr lang="ru-RU" dirty="0"/>
          </a:p>
          <a:p>
            <a:pPr lvl="0"/>
            <a:r>
              <a:rPr lang="en-US" dirty="0"/>
              <a:t>Make a one or several assumptions about linearity of the model.</a:t>
            </a:r>
            <a:endParaRPr lang="ru-RU" dirty="0"/>
          </a:p>
          <a:p>
            <a:pPr lvl="0"/>
            <a:r>
              <a:rPr lang="en-US" dirty="0"/>
              <a:t>Make a one or several assumptions about description of the model (trend, seasonal parts, dumped trend, saturation, inflection points and </a:t>
            </a:r>
            <a:r>
              <a:rPr lang="en-US" dirty="0" err="1"/>
              <a:t>e.t.c</a:t>
            </a:r>
            <a:r>
              <a:rPr lang="en-US" dirty="0"/>
              <a:t>.).</a:t>
            </a:r>
            <a:endParaRPr lang="ru-RU" dirty="0"/>
          </a:p>
          <a:p>
            <a:pPr lvl="0"/>
            <a:r>
              <a:rPr lang="en-US" dirty="0"/>
              <a:t>Assume about linearity of the model component relation.</a:t>
            </a:r>
            <a:endParaRPr lang="ru-RU" dirty="0"/>
          </a:p>
          <a:p>
            <a:pPr lvl="0"/>
            <a:r>
              <a:rPr lang="en-US" dirty="0"/>
              <a:t>Assume about stationarity of the model.</a:t>
            </a:r>
            <a:endParaRPr lang="ru-RU" dirty="0"/>
          </a:p>
          <a:p>
            <a:pPr lvl="0"/>
            <a:r>
              <a:rPr lang="en-US" dirty="0"/>
              <a:t>Check your hypothesis to find the best suit one.</a:t>
            </a:r>
            <a:endParaRPr lang="ru-RU" dirty="0"/>
          </a:p>
        </p:txBody>
      </p:sp>
      <p:sp>
        <p:nvSpPr>
          <p:cNvPr id="5" name="Rectangle 1">
            <a:extLst>
              <a:ext uri="{FF2B5EF4-FFF2-40B4-BE49-F238E27FC236}">
                <a16:creationId xmlns:a16="http://schemas.microsoft.com/office/drawing/2014/main" id="{C886B1EF-1336-4A07-9BDB-C7725BAAC095}"/>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2034E907-51B1-4A4D-8CAE-9AF9E1102680}"/>
              </a:ext>
            </a:extLst>
          </p:cNvPr>
          <p:cNvSpPr>
            <a:spLocks noChangeArrowheads="1"/>
          </p:cNvSpPr>
          <p:nvPr/>
        </p:nvSpPr>
        <p:spPr bwMode="auto">
          <a:xfrm>
            <a:off x="0" y="-202599"/>
            <a:ext cx="65" cy="4051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15071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9B0BEDB-9774-4E17-9A6B-DBCF6A1F528F}"/>
              </a:ext>
            </a:extLst>
          </p:cNvPr>
          <p:cNvSpPr>
            <a:spLocks noGrp="1"/>
          </p:cNvSpPr>
          <p:nvPr>
            <p:ph type="title"/>
          </p:nvPr>
        </p:nvSpPr>
        <p:spPr>
          <a:xfrm>
            <a:off x="628650" y="418930"/>
            <a:ext cx="10515600" cy="1325563"/>
          </a:xfrm>
        </p:spPr>
        <p:txBody>
          <a:bodyPr>
            <a:normAutofit fontScale="90000"/>
          </a:bodyPr>
          <a:lstStyle/>
          <a:p>
            <a:pPr algn="ctr"/>
            <a:r>
              <a:rPr lang="en-US" b="1" dirty="0"/>
              <a:t>Examples of Time Series Applications. </a:t>
            </a:r>
            <a:br>
              <a:rPr lang="en-US" b="1" dirty="0"/>
            </a:br>
            <a:r>
              <a:rPr lang="en-US" altLang="en-US" dirty="0">
                <a:latin typeface="Arial" panose="020B0604020202020204" pitchFamily="34" charset="0"/>
                <a:ea typeface="Times New Roman" panose="02020603050405020304" pitchFamily="18" charset="0"/>
              </a:rPr>
              <a:t>Economic Forecasting.</a:t>
            </a:r>
            <a:br>
              <a:rPr lang="en-US" altLang="en-US" dirty="0">
                <a:latin typeface="Arial" panose="020B0604020202020204" pitchFamily="34" charset="0"/>
                <a:ea typeface="Times New Roman" panose="02020603050405020304" pitchFamily="18" charset="0"/>
              </a:rPr>
            </a:br>
            <a:endParaRPr lang="en-US" dirty="0">
              <a:latin typeface="+mn-lt"/>
            </a:endParaRPr>
          </a:p>
        </p:txBody>
      </p:sp>
      <p:sp>
        <p:nvSpPr>
          <p:cNvPr id="3" name="Объект 2">
            <a:extLst>
              <a:ext uri="{FF2B5EF4-FFF2-40B4-BE49-F238E27FC236}">
                <a16:creationId xmlns:a16="http://schemas.microsoft.com/office/drawing/2014/main" id="{4CDB8E57-5CA8-497C-990E-C304F4FBE710}"/>
              </a:ext>
            </a:extLst>
          </p:cNvPr>
          <p:cNvSpPr>
            <a:spLocks noGrp="1"/>
          </p:cNvSpPr>
          <p:nvPr>
            <p:ph idx="1"/>
          </p:nvPr>
        </p:nvSpPr>
        <p:spPr>
          <a:xfrm>
            <a:off x="1468303" y="1254843"/>
            <a:ext cx="10885806" cy="5315726"/>
          </a:xfrm>
        </p:spPr>
        <p:txBody>
          <a:bodyPr>
            <a:normAutofit/>
          </a:bodyPr>
          <a:lstStyle/>
          <a:p>
            <a:pPr marL="0" lvl="0" indent="0" eaLnBrk="0" fontAlgn="base" hangingPunct="0">
              <a:lnSpc>
                <a:spcPct val="100000"/>
              </a:lnSpc>
              <a:spcBef>
                <a:spcPct val="0"/>
              </a:spcBef>
              <a:spcAft>
                <a:spcPct val="0"/>
              </a:spcAft>
              <a:buNone/>
            </a:pPr>
            <a:endParaRPr kumimoji="0" lang="en-US" altLang="en-US" b="0" i="0" u="none" strike="noStrike" cap="none" normalizeH="0" baseline="0" dirty="0">
              <a:ln>
                <a:noFill/>
              </a:ln>
              <a:solidFill>
                <a:schemeClr val="tx1"/>
              </a:solidFill>
              <a:effectLst/>
              <a:latin typeface="Arial" panose="020B0604020202020204" pitchFamily="34" charset="0"/>
            </a:endParaRPr>
          </a:p>
          <a:p>
            <a:endParaRPr lang="en-US" sz="2000" dirty="0"/>
          </a:p>
        </p:txBody>
      </p:sp>
      <p:sp>
        <p:nvSpPr>
          <p:cNvPr id="5" name="Rectangle 231">
            <a:extLst>
              <a:ext uri="{FF2B5EF4-FFF2-40B4-BE49-F238E27FC236}">
                <a16:creationId xmlns:a16="http://schemas.microsoft.com/office/drawing/2014/main" id="{57F50B8E-A23A-4154-9A0C-994DE115ACE6}"/>
              </a:ext>
            </a:extLst>
          </p:cNvPr>
          <p:cNvSpPr>
            <a:spLocks noChangeArrowheads="1"/>
          </p:cNvSpPr>
          <p:nvPr/>
        </p:nvSpPr>
        <p:spPr bwMode="auto">
          <a:xfrm>
            <a:off x="6167755" y="4477385"/>
            <a:ext cx="52070" cy="1079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pic>
        <p:nvPicPr>
          <p:cNvPr id="4097" name="image1.jpeg">
            <a:extLst>
              <a:ext uri="{FF2B5EF4-FFF2-40B4-BE49-F238E27FC236}">
                <a16:creationId xmlns:a16="http://schemas.microsoft.com/office/drawing/2014/main" id="{790C458C-639C-4405-8E9C-793CDBF8A1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617" y="1992070"/>
            <a:ext cx="4910590" cy="223773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66C52228-8C94-4CF2-AD63-BA9617333BA2}"/>
              </a:ext>
            </a:extLst>
          </p:cNvPr>
          <p:cNvSpPr>
            <a:spLocks noChangeArrowheads="1"/>
          </p:cNvSpPr>
          <p:nvPr/>
        </p:nvSpPr>
        <p:spPr bwMode="auto">
          <a:xfrm>
            <a:off x="0" y="463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4101" name="Picture 5" descr="image.png">
            <a:extLst>
              <a:ext uri="{FF2B5EF4-FFF2-40B4-BE49-F238E27FC236}">
                <a16:creationId xmlns:a16="http://schemas.microsoft.com/office/drawing/2014/main" id="{7FA025A1-F059-4DCD-B5D1-18F0DEB339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4207" y="1465169"/>
            <a:ext cx="5791200"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81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9B0BEDB-9774-4E17-9A6B-DBCF6A1F528F}"/>
              </a:ext>
            </a:extLst>
          </p:cNvPr>
          <p:cNvSpPr>
            <a:spLocks noGrp="1"/>
          </p:cNvSpPr>
          <p:nvPr>
            <p:ph type="title"/>
          </p:nvPr>
        </p:nvSpPr>
        <p:spPr>
          <a:xfrm>
            <a:off x="962025" y="188259"/>
            <a:ext cx="10515600" cy="1325563"/>
          </a:xfrm>
        </p:spPr>
        <p:txBody>
          <a:bodyPr>
            <a:normAutofit/>
          </a:bodyPr>
          <a:lstStyle/>
          <a:p>
            <a:pPr algn="ctr"/>
            <a:r>
              <a:rPr lang="en-US" b="1" dirty="0"/>
              <a:t>Examples of Time Series Applications</a:t>
            </a:r>
            <a:r>
              <a:rPr lang="ru-RU" b="1" dirty="0"/>
              <a:t>. </a:t>
            </a:r>
            <a:r>
              <a:rPr lang="en-US" b="1" dirty="0"/>
              <a:t>Industrial applications</a:t>
            </a:r>
            <a:endParaRPr lang="en-US" dirty="0">
              <a:latin typeface="+mn-lt"/>
            </a:endParaRPr>
          </a:p>
        </p:txBody>
      </p:sp>
      <p:sp>
        <p:nvSpPr>
          <p:cNvPr id="3" name="Объект 2">
            <a:extLst>
              <a:ext uri="{FF2B5EF4-FFF2-40B4-BE49-F238E27FC236}">
                <a16:creationId xmlns:a16="http://schemas.microsoft.com/office/drawing/2014/main" id="{4CDB8E57-5CA8-497C-990E-C304F4FBE710}"/>
              </a:ext>
            </a:extLst>
          </p:cNvPr>
          <p:cNvSpPr>
            <a:spLocks noGrp="1"/>
          </p:cNvSpPr>
          <p:nvPr>
            <p:ph idx="1"/>
          </p:nvPr>
        </p:nvSpPr>
        <p:spPr>
          <a:xfrm>
            <a:off x="467994" y="1264368"/>
            <a:ext cx="10885806" cy="5315726"/>
          </a:xfrm>
        </p:spPr>
        <p:txBody>
          <a:bodyPr>
            <a:normAutofit/>
          </a:bodyPr>
          <a:lstStyle/>
          <a:p>
            <a:pPr marL="0" lvl="0" indent="0" eaLnBrk="0" fontAlgn="base" hangingPunct="0">
              <a:lnSpc>
                <a:spcPct val="100000"/>
              </a:lnSpc>
              <a:spcBef>
                <a:spcPct val="0"/>
              </a:spcBef>
              <a:spcAft>
                <a:spcPct val="0"/>
              </a:spcAft>
              <a:buNone/>
            </a:pPr>
            <a:r>
              <a:rPr lang="en-US" altLang="en-US" sz="2000" dirty="0">
                <a:latin typeface="Arial" panose="020B0604020202020204" pitchFamily="34" charset="0"/>
                <a:ea typeface="Times New Roman" panose="02020603050405020304" pitchFamily="18" charset="0"/>
              </a:rPr>
              <a:t>Signal processing</a:t>
            </a:r>
            <a:endParaRPr kumimoji="0" lang="en-US" altLang="en-US" b="0" i="0" u="none" strike="noStrike" cap="none" normalizeH="0" baseline="0" dirty="0">
              <a:ln>
                <a:noFill/>
              </a:ln>
              <a:solidFill>
                <a:schemeClr val="tx1"/>
              </a:solidFill>
              <a:effectLst/>
              <a:latin typeface="Arial" panose="020B0604020202020204" pitchFamily="34" charset="0"/>
            </a:endParaRPr>
          </a:p>
          <a:p>
            <a:endParaRPr lang="en-US" sz="2000" dirty="0"/>
          </a:p>
        </p:txBody>
      </p:sp>
      <p:sp>
        <p:nvSpPr>
          <p:cNvPr id="5" name="Rectangle 231">
            <a:extLst>
              <a:ext uri="{FF2B5EF4-FFF2-40B4-BE49-F238E27FC236}">
                <a16:creationId xmlns:a16="http://schemas.microsoft.com/office/drawing/2014/main" id="{57F50B8E-A23A-4154-9A0C-994DE115ACE6}"/>
              </a:ext>
            </a:extLst>
          </p:cNvPr>
          <p:cNvSpPr>
            <a:spLocks noChangeArrowheads="1"/>
          </p:cNvSpPr>
          <p:nvPr/>
        </p:nvSpPr>
        <p:spPr bwMode="auto">
          <a:xfrm>
            <a:off x="6167755" y="4477385"/>
            <a:ext cx="52070" cy="1079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6" name="Rectangle 3">
            <a:extLst>
              <a:ext uri="{FF2B5EF4-FFF2-40B4-BE49-F238E27FC236}">
                <a16:creationId xmlns:a16="http://schemas.microsoft.com/office/drawing/2014/main" id="{66C52228-8C94-4CF2-AD63-BA9617333BA2}"/>
              </a:ext>
            </a:extLst>
          </p:cNvPr>
          <p:cNvSpPr>
            <a:spLocks noChangeArrowheads="1"/>
          </p:cNvSpPr>
          <p:nvPr/>
        </p:nvSpPr>
        <p:spPr bwMode="auto">
          <a:xfrm>
            <a:off x="0" y="463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Прямоугольник 6">
            <a:extLst>
              <a:ext uri="{FF2B5EF4-FFF2-40B4-BE49-F238E27FC236}">
                <a16:creationId xmlns:a16="http://schemas.microsoft.com/office/drawing/2014/main" id="{16385EE5-CABC-413F-96EA-AF7BAEDE71E8}"/>
              </a:ext>
            </a:extLst>
          </p:cNvPr>
          <p:cNvSpPr/>
          <p:nvPr/>
        </p:nvSpPr>
        <p:spPr>
          <a:xfrm>
            <a:off x="6487794" y="1457597"/>
            <a:ext cx="5483862" cy="846386"/>
          </a:xfrm>
          <a:prstGeom prst="rect">
            <a:avLst/>
          </a:prstGeom>
        </p:spPr>
        <p:txBody>
          <a:bodyPr wrap="square">
            <a:spAutoFit/>
          </a:bodyPr>
          <a:lstStyle/>
          <a:p>
            <a:pPr marL="1143000" lvl="2" indent="-228600">
              <a:spcBef>
                <a:spcPts val="815"/>
              </a:spcBef>
              <a:spcAft>
                <a:spcPts val="0"/>
              </a:spcAft>
              <a:buSzPts val="1050"/>
              <a:buFont typeface="Arial" panose="020B0604020202020204" pitchFamily="34" charset="0"/>
              <a:buChar char="•"/>
              <a:tabLst>
                <a:tab pos="355600" algn="l"/>
              </a:tabLst>
            </a:pPr>
            <a:r>
              <a:rPr lang="en-US" sz="2000" dirty="0">
                <a:latin typeface="Arial" panose="020B0604020202020204" pitchFamily="34" charset="0"/>
              </a:rPr>
              <a:t>Machine fault diagnostic</a:t>
            </a:r>
          </a:p>
          <a:p>
            <a:br>
              <a:rPr lang="en-US" sz="1100" dirty="0">
                <a:effectLst/>
                <a:latin typeface="Times New Roman" panose="02020603050405020304" pitchFamily="18" charset="0"/>
                <a:ea typeface="Times New Roman" panose="02020603050405020304" pitchFamily="18" charset="0"/>
              </a:rPr>
            </a:br>
            <a:endParaRPr lang="en-US" dirty="0"/>
          </a:p>
        </p:txBody>
      </p:sp>
      <p:grpSp>
        <p:nvGrpSpPr>
          <p:cNvPr id="9" name="Group 223">
            <a:extLst>
              <a:ext uri="{FF2B5EF4-FFF2-40B4-BE49-F238E27FC236}">
                <a16:creationId xmlns:a16="http://schemas.microsoft.com/office/drawing/2014/main" id="{CABD6847-5217-48B7-B319-94A1CF214F24}"/>
              </a:ext>
            </a:extLst>
          </p:cNvPr>
          <p:cNvGrpSpPr>
            <a:grpSpLocks/>
          </p:cNvGrpSpPr>
          <p:nvPr/>
        </p:nvGrpSpPr>
        <p:grpSpPr bwMode="auto">
          <a:xfrm>
            <a:off x="6788785" y="2056055"/>
            <a:ext cx="4565015" cy="1508760"/>
            <a:chOff x="0" y="0"/>
            <a:chExt cx="7189" cy="2376"/>
          </a:xfrm>
        </p:grpSpPr>
        <p:pic>
          <p:nvPicPr>
            <p:cNvPr id="10" name="Picture 227">
              <a:extLst>
                <a:ext uri="{FF2B5EF4-FFF2-40B4-BE49-F238E27FC236}">
                  <a16:creationId xmlns:a16="http://schemas.microsoft.com/office/drawing/2014/main" id="{58FC12C2-F579-418C-9F9A-946A63D6955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44"/>
              <a:ext cx="7189" cy="2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Line 226">
              <a:extLst>
                <a:ext uri="{FF2B5EF4-FFF2-40B4-BE49-F238E27FC236}">
                  <a16:creationId xmlns:a16="http://schemas.microsoft.com/office/drawing/2014/main" id="{F59519B7-F994-4C2E-A73F-DF4EF63517AC}"/>
                </a:ext>
              </a:extLst>
            </p:cNvPr>
            <p:cNvCxnSpPr>
              <a:cxnSpLocks noChangeShapeType="1"/>
            </p:cNvCxnSpPr>
            <p:nvPr/>
          </p:nvCxnSpPr>
          <p:spPr bwMode="auto">
            <a:xfrm>
              <a:off x="4727" y="473"/>
              <a:ext cx="619" cy="0"/>
            </a:xfrm>
            <a:prstGeom prst="line">
              <a:avLst/>
            </a:prstGeom>
            <a:noFill/>
            <a:ln w="9144">
              <a:solidFill>
                <a:srgbClr val="3B5B74"/>
              </a:solidFill>
              <a:prstDash val="solid"/>
              <a:round/>
              <a:headEnd/>
              <a:tailEnd/>
            </a:ln>
            <a:extLst>
              <a:ext uri="{909E8E84-426E-40DD-AFC4-6F175D3DCCD1}">
                <a14:hiddenFill xmlns:a14="http://schemas.microsoft.com/office/drawing/2010/main">
                  <a:noFill/>
                </a14:hiddenFill>
              </a:ext>
            </a:extLst>
          </p:spPr>
        </p:cxnSp>
        <p:pic>
          <p:nvPicPr>
            <p:cNvPr id="12" name="Picture 225">
              <a:extLst>
                <a:ext uri="{FF2B5EF4-FFF2-40B4-BE49-F238E27FC236}">
                  <a16:creationId xmlns:a16="http://schemas.microsoft.com/office/drawing/2014/main" id="{5266B2ED-D814-497E-8476-D0802808865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5" y="0"/>
              <a:ext cx="452"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24">
              <a:extLst>
                <a:ext uri="{FF2B5EF4-FFF2-40B4-BE49-F238E27FC236}">
                  <a16:creationId xmlns:a16="http://schemas.microsoft.com/office/drawing/2014/main" id="{B57415C1-325F-46A1-9D27-635059DD42A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0" y="436"/>
              <a:ext cx="1579"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 name="Group 210">
            <a:extLst>
              <a:ext uri="{FF2B5EF4-FFF2-40B4-BE49-F238E27FC236}">
                <a16:creationId xmlns:a16="http://schemas.microsoft.com/office/drawing/2014/main" id="{186F12C9-1CAB-4A1C-BEE6-8B51C36D5977}"/>
              </a:ext>
            </a:extLst>
          </p:cNvPr>
          <p:cNvGrpSpPr>
            <a:grpSpLocks/>
          </p:cNvGrpSpPr>
          <p:nvPr/>
        </p:nvGrpSpPr>
        <p:grpSpPr bwMode="auto">
          <a:xfrm>
            <a:off x="6802437" y="3835128"/>
            <a:ext cx="4623435" cy="1565275"/>
            <a:chOff x="2341" y="253"/>
            <a:chExt cx="7281" cy="2465"/>
          </a:xfrm>
        </p:grpSpPr>
        <p:pic>
          <p:nvPicPr>
            <p:cNvPr id="15" name="Picture 222">
              <a:extLst>
                <a:ext uri="{FF2B5EF4-FFF2-40B4-BE49-F238E27FC236}">
                  <a16:creationId xmlns:a16="http://schemas.microsoft.com/office/drawing/2014/main" id="{51933DE6-1DBB-434A-B0F1-5C31595AD71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41" y="253"/>
              <a:ext cx="7281" cy="2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Line 221">
              <a:extLst>
                <a:ext uri="{FF2B5EF4-FFF2-40B4-BE49-F238E27FC236}">
                  <a16:creationId xmlns:a16="http://schemas.microsoft.com/office/drawing/2014/main" id="{8FF48E89-9041-4249-A8A4-29C46455A2AB}"/>
                </a:ext>
              </a:extLst>
            </p:cNvPr>
            <p:cNvCxnSpPr>
              <a:cxnSpLocks noChangeShapeType="1"/>
            </p:cNvCxnSpPr>
            <p:nvPr/>
          </p:nvCxnSpPr>
          <p:spPr bwMode="auto">
            <a:xfrm>
              <a:off x="7232" y="544"/>
              <a:ext cx="619" cy="0"/>
            </a:xfrm>
            <a:prstGeom prst="line">
              <a:avLst/>
            </a:prstGeom>
            <a:noFill/>
            <a:ln w="9144">
              <a:solidFill>
                <a:srgbClr val="3B5B67"/>
              </a:solidFill>
              <a:prstDash val="solid"/>
              <a:round/>
              <a:headEnd/>
              <a:tailEnd/>
            </a:ln>
            <a:extLst>
              <a:ext uri="{909E8E84-426E-40DD-AFC4-6F175D3DCCD1}">
                <a14:hiddenFill xmlns:a14="http://schemas.microsoft.com/office/drawing/2010/main">
                  <a:noFill/>
                </a14:hiddenFill>
              </a:ext>
            </a:extLst>
          </p:spPr>
        </p:cxnSp>
        <p:pic>
          <p:nvPicPr>
            <p:cNvPr id="17" name="Picture 220">
              <a:extLst>
                <a:ext uri="{FF2B5EF4-FFF2-40B4-BE49-F238E27FC236}">
                  <a16:creationId xmlns:a16="http://schemas.microsoft.com/office/drawing/2014/main" id="{F708DC68-E190-4690-BA51-6742EEDE9E1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75" y="497"/>
              <a:ext cx="1474"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219">
              <a:extLst>
                <a:ext uri="{FF2B5EF4-FFF2-40B4-BE49-F238E27FC236}">
                  <a16:creationId xmlns:a16="http://schemas.microsoft.com/office/drawing/2014/main" id="{BCEE1E6C-9983-414E-BA3F-0A5C74663C96}"/>
                </a:ext>
              </a:extLst>
            </p:cNvPr>
            <p:cNvSpPr txBox="1">
              <a:spLocks noChangeArrowheads="1"/>
            </p:cNvSpPr>
            <p:nvPr/>
          </p:nvSpPr>
          <p:spPr bwMode="auto">
            <a:xfrm>
              <a:off x="2796" y="751"/>
              <a:ext cx="216"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spcAft>
                  <a:spcPts val="0"/>
                </a:spcAft>
              </a:pPr>
              <a:r>
                <a:rPr lang="en-US" sz="850">
                  <a:solidFill>
                    <a:srgbClr val="262626"/>
                  </a:solidFill>
                  <a:effectLst/>
                  <a:latin typeface="Trebuchet MS" panose="020B0603020202020204" pitchFamily="34" charset="0"/>
                  <a:ea typeface="Times New Roman" panose="02020603050405020304" pitchFamily="18" charset="0"/>
                </a:rPr>
                <a:t>50</a:t>
              </a:r>
              <a:endParaRPr lang="en-US" sz="1100">
                <a:effectLst/>
                <a:latin typeface="Times New Roman" panose="02020603050405020304" pitchFamily="18" charset="0"/>
                <a:ea typeface="Times New Roman" panose="02020603050405020304" pitchFamily="18" charset="0"/>
              </a:endParaRPr>
            </a:p>
          </p:txBody>
        </p:sp>
        <p:sp>
          <p:nvSpPr>
            <p:cNvPr id="19" name="Text Box 218">
              <a:extLst>
                <a:ext uri="{FF2B5EF4-FFF2-40B4-BE49-F238E27FC236}">
                  <a16:creationId xmlns:a16="http://schemas.microsoft.com/office/drawing/2014/main" id="{24EA8F77-B8B3-4924-A600-D290143EBEFF}"/>
                </a:ext>
              </a:extLst>
            </p:cNvPr>
            <p:cNvSpPr txBox="1">
              <a:spLocks noChangeArrowheads="1"/>
            </p:cNvSpPr>
            <p:nvPr/>
          </p:nvSpPr>
          <p:spPr bwMode="auto">
            <a:xfrm>
              <a:off x="2725" y="1822"/>
              <a:ext cx="291"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50"/>
                </a:lnSpc>
                <a:spcAft>
                  <a:spcPts val="0"/>
                </a:spcAft>
              </a:pPr>
              <a:r>
                <a:rPr lang="en-US" sz="850">
                  <a:solidFill>
                    <a:srgbClr val="282828"/>
                  </a:solidFill>
                  <a:effectLst/>
                  <a:latin typeface="Arial" panose="020B0604020202020204" pitchFamily="34" charset="0"/>
                  <a:ea typeface="Times New Roman" panose="02020603050405020304" pitchFamily="18" charset="0"/>
                  <a:cs typeface="Times New Roman" panose="02020603050405020304" pitchFamily="18" charset="0"/>
                </a:rPr>
                <a:t>-50</a:t>
              </a:r>
              <a:endParaRPr lang="en-US" sz="1100">
                <a:effectLst/>
                <a:latin typeface="Times New Roman" panose="02020603050405020304" pitchFamily="18" charset="0"/>
                <a:ea typeface="Times New Roman" panose="02020603050405020304" pitchFamily="18" charset="0"/>
              </a:endParaRPr>
            </a:p>
          </p:txBody>
        </p:sp>
        <p:sp>
          <p:nvSpPr>
            <p:cNvPr id="20" name="Text Box 217">
              <a:extLst>
                <a:ext uri="{FF2B5EF4-FFF2-40B4-BE49-F238E27FC236}">
                  <a16:creationId xmlns:a16="http://schemas.microsoft.com/office/drawing/2014/main" id="{08BEE06C-E27A-4AC4-A1A2-0E0DAE786A03}"/>
                </a:ext>
              </a:extLst>
            </p:cNvPr>
            <p:cNvSpPr txBox="1">
              <a:spLocks noChangeArrowheads="1"/>
            </p:cNvSpPr>
            <p:nvPr/>
          </p:nvSpPr>
          <p:spPr bwMode="auto">
            <a:xfrm>
              <a:off x="3011" y="2528"/>
              <a:ext cx="107"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50"/>
                </a:lnSpc>
                <a:spcAft>
                  <a:spcPts val="0"/>
                </a:spcAft>
              </a:pPr>
              <a:r>
                <a:rPr lang="en-US" sz="850">
                  <a:solidFill>
                    <a:srgbClr val="9E9E9E"/>
                  </a:solidFill>
                  <a:effectLst/>
                  <a:latin typeface="Arial" panose="020B0604020202020204" pitchFamily="34" charset="0"/>
                  <a:ea typeface="Times New Roman" panose="02020603050405020304" pitchFamily="18" charset="0"/>
                  <a:cs typeface="Times New Roman" panose="02020603050405020304" pitchFamily="18" charset="0"/>
                </a:rPr>
                <a:t>0</a:t>
              </a:r>
              <a:endParaRPr lang="en-US" sz="1100">
                <a:effectLst/>
                <a:latin typeface="Times New Roman" panose="02020603050405020304" pitchFamily="18" charset="0"/>
                <a:ea typeface="Times New Roman" panose="02020603050405020304" pitchFamily="18" charset="0"/>
              </a:endParaRPr>
            </a:p>
          </p:txBody>
        </p:sp>
        <p:sp>
          <p:nvSpPr>
            <p:cNvPr id="21" name="Text Box 216">
              <a:extLst>
                <a:ext uri="{FF2B5EF4-FFF2-40B4-BE49-F238E27FC236}">
                  <a16:creationId xmlns:a16="http://schemas.microsoft.com/office/drawing/2014/main" id="{E8E4197C-3A59-41E0-8D84-74F3D6B9803A}"/>
                </a:ext>
              </a:extLst>
            </p:cNvPr>
            <p:cNvSpPr txBox="1">
              <a:spLocks noChangeArrowheads="1"/>
            </p:cNvSpPr>
            <p:nvPr/>
          </p:nvSpPr>
          <p:spPr bwMode="auto">
            <a:xfrm>
              <a:off x="3582" y="2528"/>
              <a:ext cx="235"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50"/>
                </a:lnSpc>
                <a:spcAft>
                  <a:spcPts val="0"/>
                </a:spcAft>
              </a:pPr>
              <a:r>
                <a:rPr lang="en-US" sz="850">
                  <a:solidFill>
                    <a:srgbClr val="3F3F3F"/>
                  </a:solidFill>
                  <a:effectLst/>
                  <a:latin typeface="Arial" panose="020B0604020202020204" pitchFamily="34" charset="0"/>
                  <a:ea typeface="Times New Roman" panose="02020603050405020304" pitchFamily="18" charset="0"/>
                  <a:cs typeface="Times New Roman" panose="02020603050405020304" pitchFamily="18" charset="0"/>
                </a:rPr>
                <a:t>0.1</a:t>
              </a:r>
              <a:endParaRPr lang="en-US" sz="1100">
                <a:effectLst/>
                <a:latin typeface="Times New Roman" panose="02020603050405020304" pitchFamily="18" charset="0"/>
                <a:ea typeface="Times New Roman" panose="02020603050405020304" pitchFamily="18" charset="0"/>
              </a:endParaRPr>
            </a:p>
          </p:txBody>
        </p:sp>
        <p:sp>
          <p:nvSpPr>
            <p:cNvPr id="22" name="Text Box 215">
              <a:extLst>
                <a:ext uri="{FF2B5EF4-FFF2-40B4-BE49-F238E27FC236}">
                  <a16:creationId xmlns:a16="http://schemas.microsoft.com/office/drawing/2014/main" id="{69EC4664-43E1-4852-86F1-5E68D528AB2B}"/>
                </a:ext>
              </a:extLst>
            </p:cNvPr>
            <p:cNvSpPr txBox="1">
              <a:spLocks noChangeArrowheads="1"/>
            </p:cNvSpPr>
            <p:nvPr/>
          </p:nvSpPr>
          <p:spPr bwMode="auto">
            <a:xfrm>
              <a:off x="4244" y="2528"/>
              <a:ext cx="919"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50"/>
                </a:lnSpc>
                <a:spcAft>
                  <a:spcPts val="0"/>
                </a:spcAft>
                <a:tabLst>
                  <a:tab pos="410845" algn="l"/>
                </a:tabLst>
              </a:pPr>
              <a:r>
                <a:rPr lang="en-US" sz="850">
                  <a:solidFill>
                    <a:srgbClr val="262626"/>
                  </a:solidFill>
                  <a:effectLst/>
                  <a:latin typeface="Arial" panose="020B0604020202020204" pitchFamily="34" charset="0"/>
                  <a:ea typeface="Times New Roman" panose="02020603050405020304" pitchFamily="18" charset="0"/>
                  <a:cs typeface="Times New Roman" panose="02020603050405020304" pitchFamily="18" charset="0"/>
                </a:rPr>
                <a:t>0.2	</a:t>
              </a:r>
              <a:r>
                <a:rPr lang="en-US" sz="850">
                  <a:solidFill>
                    <a:srgbClr val="282828"/>
                  </a:solidFill>
                  <a:effectLst/>
                  <a:latin typeface="Arial" panose="020B0604020202020204" pitchFamily="34" charset="0"/>
                  <a:ea typeface="Times New Roman" panose="02020603050405020304" pitchFamily="18" charset="0"/>
                  <a:cs typeface="Times New Roman" panose="02020603050405020304" pitchFamily="18" charset="0"/>
                </a:rPr>
                <a:t>0.3</a:t>
              </a:r>
              <a:endParaRPr lang="en-US" sz="1100">
                <a:effectLst/>
                <a:latin typeface="Times New Roman" panose="02020603050405020304" pitchFamily="18" charset="0"/>
                <a:ea typeface="Times New Roman" panose="02020603050405020304" pitchFamily="18" charset="0"/>
              </a:endParaRPr>
            </a:p>
          </p:txBody>
        </p:sp>
        <p:sp>
          <p:nvSpPr>
            <p:cNvPr id="23" name="Text Box 214">
              <a:extLst>
                <a:ext uri="{FF2B5EF4-FFF2-40B4-BE49-F238E27FC236}">
                  <a16:creationId xmlns:a16="http://schemas.microsoft.com/office/drawing/2014/main" id="{4394D085-F7DD-4354-9B92-ACACCF83C99D}"/>
                </a:ext>
              </a:extLst>
            </p:cNvPr>
            <p:cNvSpPr txBox="1">
              <a:spLocks noChangeArrowheads="1"/>
            </p:cNvSpPr>
            <p:nvPr/>
          </p:nvSpPr>
          <p:spPr bwMode="auto">
            <a:xfrm>
              <a:off x="5554" y="2528"/>
              <a:ext cx="765"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50"/>
                </a:lnSpc>
                <a:spcAft>
                  <a:spcPts val="0"/>
                </a:spcAft>
                <a:tabLst>
                  <a:tab pos="407670" algn="l"/>
                </a:tabLst>
              </a:pPr>
              <a:r>
                <a:rPr lang="en-US" sz="850">
                  <a:solidFill>
                    <a:srgbClr val="2F2F2F"/>
                  </a:solidFill>
                  <a:effectLst/>
                  <a:latin typeface="Arial" panose="020B0604020202020204" pitchFamily="34" charset="0"/>
                  <a:ea typeface="Times New Roman" panose="02020603050405020304" pitchFamily="18" charset="0"/>
                  <a:cs typeface="Times New Roman" panose="02020603050405020304" pitchFamily="18" charset="0"/>
                </a:rPr>
                <a:t>0.4	</a:t>
              </a:r>
              <a:r>
                <a:rPr lang="en-US" sz="850">
                  <a:solidFill>
                    <a:srgbClr val="777777"/>
                  </a:solidFill>
                  <a:effectLst/>
                  <a:latin typeface="Arial" panose="020B0604020202020204" pitchFamily="34" charset="0"/>
                  <a:ea typeface="Times New Roman" panose="02020603050405020304" pitchFamily="18" charset="0"/>
                  <a:cs typeface="Times New Roman" panose="02020603050405020304" pitchFamily="18" charset="0"/>
                </a:rPr>
                <a:t>0</a:t>
              </a:r>
              <a:endParaRPr lang="en-US" sz="1100">
                <a:effectLst/>
                <a:latin typeface="Times New Roman" panose="02020603050405020304" pitchFamily="18" charset="0"/>
                <a:ea typeface="Times New Roman" panose="02020603050405020304" pitchFamily="18" charset="0"/>
              </a:endParaRPr>
            </a:p>
          </p:txBody>
        </p:sp>
        <p:sp>
          <p:nvSpPr>
            <p:cNvPr id="24" name="Text Box 213">
              <a:extLst>
                <a:ext uri="{FF2B5EF4-FFF2-40B4-BE49-F238E27FC236}">
                  <a16:creationId xmlns:a16="http://schemas.microsoft.com/office/drawing/2014/main" id="{9E384CD2-4A4E-4CB9-B808-695AD3A17DF4}"/>
                </a:ext>
              </a:extLst>
            </p:cNvPr>
            <p:cNvSpPr txBox="1">
              <a:spLocks noChangeArrowheads="1"/>
            </p:cNvSpPr>
            <p:nvPr/>
          </p:nvSpPr>
          <p:spPr bwMode="auto">
            <a:xfrm>
              <a:off x="6845" y="2528"/>
              <a:ext cx="271"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50"/>
                </a:lnSpc>
                <a:spcAft>
                  <a:spcPts val="0"/>
                </a:spcAft>
              </a:pPr>
              <a:r>
                <a:rPr lang="en-US" sz="850">
                  <a:solidFill>
                    <a:srgbClr val="363636"/>
                  </a:solidFill>
                  <a:effectLst/>
                  <a:latin typeface="Arial" panose="020B0604020202020204" pitchFamily="34" charset="0"/>
                  <a:ea typeface="Times New Roman" panose="02020603050405020304" pitchFamily="18" charset="0"/>
                  <a:cs typeface="Times New Roman" panose="02020603050405020304" pitchFamily="18" charset="0"/>
                </a:rPr>
                <a:t>0.6</a:t>
              </a:r>
              <a:endParaRPr lang="en-US" sz="1100">
                <a:effectLst/>
                <a:latin typeface="Times New Roman" panose="02020603050405020304" pitchFamily="18" charset="0"/>
                <a:ea typeface="Times New Roman" panose="02020603050405020304" pitchFamily="18" charset="0"/>
              </a:endParaRPr>
            </a:p>
          </p:txBody>
        </p:sp>
        <p:sp>
          <p:nvSpPr>
            <p:cNvPr id="25" name="Text Box 212">
              <a:extLst>
                <a:ext uri="{FF2B5EF4-FFF2-40B4-BE49-F238E27FC236}">
                  <a16:creationId xmlns:a16="http://schemas.microsoft.com/office/drawing/2014/main" id="{DCEB50AE-5247-47FD-9C3D-B93AC7577012}"/>
                </a:ext>
              </a:extLst>
            </p:cNvPr>
            <p:cNvSpPr txBox="1">
              <a:spLocks noChangeArrowheads="1"/>
            </p:cNvSpPr>
            <p:nvPr/>
          </p:nvSpPr>
          <p:spPr bwMode="auto">
            <a:xfrm>
              <a:off x="7508" y="2528"/>
              <a:ext cx="919"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50"/>
                </a:lnSpc>
                <a:spcAft>
                  <a:spcPts val="0"/>
                </a:spcAft>
                <a:tabLst>
                  <a:tab pos="410845" algn="l"/>
                </a:tabLst>
              </a:pPr>
              <a:r>
                <a:rPr lang="en-US" sz="850">
                  <a:solidFill>
                    <a:srgbClr val="4B4B4B"/>
                  </a:solidFill>
                  <a:effectLst/>
                  <a:latin typeface="Arial" panose="020B0604020202020204" pitchFamily="34" charset="0"/>
                  <a:ea typeface="Times New Roman" panose="02020603050405020304" pitchFamily="18" charset="0"/>
                  <a:cs typeface="Times New Roman" panose="02020603050405020304" pitchFamily="18" charset="0"/>
                </a:rPr>
                <a:t>0.7	</a:t>
              </a:r>
              <a:r>
                <a:rPr lang="en-US" sz="850">
                  <a:solidFill>
                    <a:srgbClr val="424242"/>
                  </a:solidFill>
                  <a:effectLst/>
                  <a:latin typeface="Arial" panose="020B0604020202020204" pitchFamily="34" charset="0"/>
                  <a:ea typeface="Times New Roman" panose="02020603050405020304" pitchFamily="18" charset="0"/>
                  <a:cs typeface="Times New Roman" panose="02020603050405020304" pitchFamily="18" charset="0"/>
                </a:rPr>
                <a:t>0.8</a:t>
              </a:r>
              <a:endParaRPr lang="en-US" sz="1100">
                <a:effectLst/>
                <a:latin typeface="Times New Roman" panose="02020603050405020304" pitchFamily="18" charset="0"/>
                <a:ea typeface="Times New Roman" panose="02020603050405020304" pitchFamily="18" charset="0"/>
              </a:endParaRPr>
            </a:p>
          </p:txBody>
        </p:sp>
        <p:sp>
          <p:nvSpPr>
            <p:cNvPr id="26" name="Text Box 211">
              <a:extLst>
                <a:ext uri="{FF2B5EF4-FFF2-40B4-BE49-F238E27FC236}">
                  <a16:creationId xmlns:a16="http://schemas.microsoft.com/office/drawing/2014/main" id="{33207B10-7100-4EE9-927C-8F43B0C45817}"/>
                </a:ext>
              </a:extLst>
            </p:cNvPr>
            <p:cNvSpPr txBox="1">
              <a:spLocks noChangeArrowheads="1"/>
            </p:cNvSpPr>
            <p:nvPr/>
          </p:nvSpPr>
          <p:spPr bwMode="auto">
            <a:xfrm>
              <a:off x="8818" y="2528"/>
              <a:ext cx="271"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50"/>
                </a:lnSpc>
                <a:spcAft>
                  <a:spcPts val="0"/>
                </a:spcAft>
              </a:pPr>
              <a:r>
                <a:rPr lang="en-US" sz="850" dirty="0">
                  <a:solidFill>
                    <a:srgbClr val="1C1C1C"/>
                  </a:solidFill>
                  <a:effectLst/>
                  <a:latin typeface="Arial" panose="020B0604020202020204" pitchFamily="34" charset="0"/>
                  <a:ea typeface="Times New Roman" panose="02020603050405020304" pitchFamily="18" charset="0"/>
                  <a:cs typeface="Times New Roman" panose="02020603050405020304" pitchFamily="18" charset="0"/>
                </a:rPr>
                <a:t>0.9</a:t>
              </a:r>
              <a:endParaRPr lang="en-US" sz="1100" dirty="0">
                <a:effectLst/>
                <a:latin typeface="Times New Roman" panose="02020603050405020304" pitchFamily="18" charset="0"/>
                <a:ea typeface="Times New Roman" panose="02020603050405020304" pitchFamily="18" charset="0"/>
              </a:endParaRPr>
            </a:p>
          </p:txBody>
        </p:sp>
      </p:grpSp>
      <p:pic>
        <p:nvPicPr>
          <p:cNvPr id="33794" name="Picture 2" descr="image.png">
            <a:extLst>
              <a:ext uri="{FF2B5EF4-FFF2-40B4-BE49-F238E27FC236}">
                <a16:creationId xmlns:a16="http://schemas.microsoft.com/office/drawing/2014/main" id="{F3294DC1-FB3F-493B-B2D8-259BC9F11E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9123" y="2027416"/>
            <a:ext cx="5127942" cy="424788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Прямая соединительная линия 7">
            <a:extLst>
              <a:ext uri="{FF2B5EF4-FFF2-40B4-BE49-F238E27FC236}">
                <a16:creationId xmlns:a16="http://schemas.microsoft.com/office/drawing/2014/main" id="{EA9F387A-6DBB-8A41-B0CD-D122709B1BAB}"/>
              </a:ext>
            </a:extLst>
          </p:cNvPr>
          <p:cNvCxnSpPr/>
          <p:nvPr/>
        </p:nvCxnSpPr>
        <p:spPr>
          <a:xfrm flipV="1">
            <a:off x="1124712" y="4477385"/>
            <a:ext cx="3895344" cy="35405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44045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9B0BEDB-9774-4E17-9A6B-DBCF6A1F528F}"/>
              </a:ext>
            </a:extLst>
          </p:cNvPr>
          <p:cNvSpPr>
            <a:spLocks noGrp="1"/>
          </p:cNvSpPr>
          <p:nvPr>
            <p:ph type="title"/>
          </p:nvPr>
        </p:nvSpPr>
        <p:spPr>
          <a:xfrm>
            <a:off x="962025" y="188259"/>
            <a:ext cx="10515600" cy="1325563"/>
          </a:xfrm>
        </p:spPr>
        <p:txBody>
          <a:bodyPr>
            <a:normAutofit/>
          </a:bodyPr>
          <a:lstStyle/>
          <a:p>
            <a:pPr algn="ctr"/>
            <a:r>
              <a:rPr lang="en-US" b="1" dirty="0"/>
              <a:t>Examples of Time Series Applications. Other </a:t>
            </a:r>
            <a:endParaRPr lang="en-US" dirty="0">
              <a:latin typeface="+mn-lt"/>
            </a:endParaRPr>
          </a:p>
        </p:txBody>
      </p:sp>
      <p:sp>
        <p:nvSpPr>
          <p:cNvPr id="3" name="Объект 2">
            <a:extLst>
              <a:ext uri="{FF2B5EF4-FFF2-40B4-BE49-F238E27FC236}">
                <a16:creationId xmlns:a16="http://schemas.microsoft.com/office/drawing/2014/main" id="{4CDB8E57-5CA8-497C-990E-C304F4FBE710}"/>
              </a:ext>
            </a:extLst>
          </p:cNvPr>
          <p:cNvSpPr>
            <a:spLocks noGrp="1"/>
          </p:cNvSpPr>
          <p:nvPr>
            <p:ph idx="1"/>
          </p:nvPr>
        </p:nvSpPr>
        <p:spPr>
          <a:xfrm>
            <a:off x="467994" y="1264368"/>
            <a:ext cx="10885806" cy="5315726"/>
          </a:xfrm>
        </p:spPr>
        <p:txBody>
          <a:bodyPr>
            <a:normAutofit/>
          </a:bodyPr>
          <a:lstStyle/>
          <a:p>
            <a:pPr marL="0" indent="0" eaLnBrk="0" fontAlgn="base" hangingPunct="0">
              <a:lnSpc>
                <a:spcPct val="100000"/>
              </a:lnSpc>
              <a:spcBef>
                <a:spcPct val="0"/>
              </a:spcBef>
              <a:spcAft>
                <a:spcPct val="0"/>
              </a:spcAft>
              <a:buNone/>
            </a:pPr>
            <a:r>
              <a:rPr lang="en-US" sz="2400" dirty="0"/>
              <a:t>Weather forecasting</a:t>
            </a:r>
          </a:p>
          <a:p>
            <a:pPr marL="0" lvl="0" indent="0" eaLnBrk="0" fontAlgn="base" hangingPunct="0">
              <a:lnSpc>
                <a:spcPct val="100000"/>
              </a:lnSpc>
              <a:spcBef>
                <a:spcPct val="0"/>
              </a:spcBef>
              <a:spcAft>
                <a:spcPct val="0"/>
              </a:spcAft>
              <a:buNone/>
            </a:pPr>
            <a:endParaRPr kumimoji="0" lang="en-US" altLang="en-US" b="0" i="0" u="none" strike="noStrike" cap="none" normalizeH="0" baseline="0" dirty="0">
              <a:ln>
                <a:noFill/>
              </a:ln>
              <a:solidFill>
                <a:schemeClr val="tx1"/>
              </a:solidFill>
              <a:effectLst/>
              <a:latin typeface="Arial" panose="020B0604020202020204" pitchFamily="34" charset="0"/>
            </a:endParaRPr>
          </a:p>
          <a:p>
            <a:endParaRPr lang="en-US" sz="2000" dirty="0"/>
          </a:p>
        </p:txBody>
      </p:sp>
      <p:sp>
        <p:nvSpPr>
          <p:cNvPr id="5" name="Rectangle 231">
            <a:extLst>
              <a:ext uri="{FF2B5EF4-FFF2-40B4-BE49-F238E27FC236}">
                <a16:creationId xmlns:a16="http://schemas.microsoft.com/office/drawing/2014/main" id="{57F50B8E-A23A-4154-9A0C-994DE115ACE6}"/>
              </a:ext>
            </a:extLst>
          </p:cNvPr>
          <p:cNvSpPr>
            <a:spLocks noChangeArrowheads="1"/>
          </p:cNvSpPr>
          <p:nvPr/>
        </p:nvSpPr>
        <p:spPr bwMode="auto">
          <a:xfrm>
            <a:off x="6167755" y="4477385"/>
            <a:ext cx="52070" cy="1079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6" name="Rectangle 3">
            <a:extLst>
              <a:ext uri="{FF2B5EF4-FFF2-40B4-BE49-F238E27FC236}">
                <a16:creationId xmlns:a16="http://schemas.microsoft.com/office/drawing/2014/main" id="{66C52228-8C94-4CF2-AD63-BA9617333BA2}"/>
              </a:ext>
            </a:extLst>
          </p:cNvPr>
          <p:cNvSpPr>
            <a:spLocks noChangeArrowheads="1"/>
          </p:cNvSpPr>
          <p:nvPr/>
        </p:nvSpPr>
        <p:spPr bwMode="auto">
          <a:xfrm>
            <a:off x="0" y="463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Прямоугольник 6">
            <a:extLst>
              <a:ext uri="{FF2B5EF4-FFF2-40B4-BE49-F238E27FC236}">
                <a16:creationId xmlns:a16="http://schemas.microsoft.com/office/drawing/2014/main" id="{16385EE5-CABC-413F-96EA-AF7BAEDE71E8}"/>
              </a:ext>
            </a:extLst>
          </p:cNvPr>
          <p:cNvSpPr/>
          <p:nvPr/>
        </p:nvSpPr>
        <p:spPr>
          <a:xfrm>
            <a:off x="6955788" y="1406698"/>
            <a:ext cx="5483862" cy="907941"/>
          </a:xfrm>
          <a:prstGeom prst="rect">
            <a:avLst/>
          </a:prstGeom>
        </p:spPr>
        <p:txBody>
          <a:bodyPr wrap="square">
            <a:spAutoFit/>
          </a:bodyPr>
          <a:lstStyle/>
          <a:p>
            <a:pPr lvl="2">
              <a:spcBef>
                <a:spcPts val="815"/>
              </a:spcBef>
              <a:buSzPts val="1050"/>
              <a:tabLst>
                <a:tab pos="355600" algn="l"/>
              </a:tabLst>
            </a:pPr>
            <a:r>
              <a:rPr lang="en-US" sz="2400" dirty="0">
                <a:latin typeface="Arial" panose="020B0604020202020204" pitchFamily="34" charset="0"/>
              </a:rPr>
              <a:t>Medical diagnostic</a:t>
            </a:r>
          </a:p>
          <a:p>
            <a:br>
              <a:rPr lang="en-US" sz="1100" dirty="0">
                <a:effectLst/>
                <a:latin typeface="Times New Roman" panose="02020603050405020304" pitchFamily="18" charset="0"/>
                <a:ea typeface="Times New Roman" panose="02020603050405020304" pitchFamily="18" charset="0"/>
              </a:rPr>
            </a:br>
            <a:endParaRPr lang="en-US" dirty="0"/>
          </a:p>
        </p:txBody>
      </p:sp>
      <p:pic>
        <p:nvPicPr>
          <p:cNvPr id="7212" name="Picture 44" descr="image.png">
            <a:extLst>
              <a:ext uri="{FF2B5EF4-FFF2-40B4-BE49-F238E27FC236}">
                <a16:creationId xmlns:a16="http://schemas.microsoft.com/office/drawing/2014/main" id="{E7F9585D-3270-4970-B32A-7740AA84F04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63" t="-1628" r="1563" b="8995"/>
          <a:stretch/>
        </p:blipFill>
        <p:spPr bwMode="auto">
          <a:xfrm>
            <a:off x="344169" y="1903750"/>
            <a:ext cx="6405209" cy="3567383"/>
          </a:xfrm>
          <a:prstGeom prst="rect">
            <a:avLst/>
          </a:prstGeom>
          <a:noFill/>
          <a:extLst>
            <a:ext uri="{909E8E84-426E-40DD-AFC4-6F175D3DCCD1}">
              <a14:hiddenFill xmlns:a14="http://schemas.microsoft.com/office/drawing/2010/main">
                <a:solidFill>
                  <a:srgbClr val="FFFFFF"/>
                </a:solidFill>
              </a14:hiddenFill>
            </a:ext>
          </a:extLst>
        </p:spPr>
      </p:pic>
      <p:pic>
        <p:nvPicPr>
          <p:cNvPr id="7214" name="Picture 46" descr="image.png">
            <a:extLst>
              <a:ext uri="{FF2B5EF4-FFF2-40B4-BE49-F238E27FC236}">
                <a16:creationId xmlns:a16="http://schemas.microsoft.com/office/drawing/2014/main" id="{378F906B-E86A-4C6D-B291-36E950BD47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6455" y="1903750"/>
            <a:ext cx="4567551" cy="4543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2028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9B0BEDB-9774-4E17-9A6B-DBCF6A1F528F}"/>
              </a:ext>
            </a:extLst>
          </p:cNvPr>
          <p:cNvSpPr>
            <a:spLocks noGrp="1"/>
          </p:cNvSpPr>
          <p:nvPr>
            <p:ph type="title"/>
          </p:nvPr>
        </p:nvSpPr>
        <p:spPr>
          <a:xfrm>
            <a:off x="962025" y="188259"/>
            <a:ext cx="10515600" cy="1325563"/>
          </a:xfrm>
        </p:spPr>
        <p:txBody>
          <a:bodyPr>
            <a:normAutofit/>
          </a:bodyPr>
          <a:lstStyle/>
          <a:p>
            <a:pPr algn="ctr"/>
            <a:r>
              <a:rPr lang="en-US" b="1" dirty="0"/>
              <a:t>Examples of Time Series Applications</a:t>
            </a:r>
            <a:endParaRPr lang="en-US" dirty="0">
              <a:latin typeface="+mn-lt"/>
            </a:endParaRPr>
          </a:p>
        </p:txBody>
      </p:sp>
      <p:sp>
        <p:nvSpPr>
          <p:cNvPr id="3" name="Объект 2">
            <a:extLst>
              <a:ext uri="{FF2B5EF4-FFF2-40B4-BE49-F238E27FC236}">
                <a16:creationId xmlns:a16="http://schemas.microsoft.com/office/drawing/2014/main" id="{4CDB8E57-5CA8-497C-990E-C304F4FBE710}"/>
              </a:ext>
            </a:extLst>
          </p:cNvPr>
          <p:cNvSpPr>
            <a:spLocks noGrp="1"/>
          </p:cNvSpPr>
          <p:nvPr>
            <p:ph idx="1"/>
          </p:nvPr>
        </p:nvSpPr>
        <p:spPr>
          <a:xfrm>
            <a:off x="344169" y="1078724"/>
            <a:ext cx="10885806" cy="5315726"/>
          </a:xfrm>
        </p:spPr>
        <p:txBody>
          <a:bodyPr>
            <a:normAutofit/>
          </a:bodyPr>
          <a:lstStyle/>
          <a:p>
            <a:pPr marL="0" indent="0" eaLnBrk="0" fontAlgn="base" hangingPunct="0">
              <a:lnSpc>
                <a:spcPct val="100000"/>
              </a:lnSpc>
              <a:spcBef>
                <a:spcPct val="0"/>
              </a:spcBef>
              <a:spcAft>
                <a:spcPct val="0"/>
              </a:spcAft>
              <a:buNone/>
            </a:pPr>
            <a:r>
              <a:rPr lang="en-US" sz="2400" dirty="0"/>
              <a:t>Time series data base</a:t>
            </a:r>
          </a:p>
          <a:p>
            <a:pPr marL="0" lvl="0" indent="0" eaLnBrk="0" fontAlgn="base" hangingPunct="0">
              <a:lnSpc>
                <a:spcPct val="100000"/>
              </a:lnSpc>
              <a:spcBef>
                <a:spcPct val="0"/>
              </a:spcBef>
              <a:spcAft>
                <a:spcPct val="0"/>
              </a:spcAft>
              <a:buNone/>
            </a:pPr>
            <a:endParaRPr kumimoji="0" lang="en-US" altLang="en-US" b="0" i="0" u="none" strike="noStrike" cap="none" normalizeH="0" baseline="0" dirty="0">
              <a:ln>
                <a:noFill/>
              </a:ln>
              <a:solidFill>
                <a:schemeClr val="tx1"/>
              </a:solidFill>
              <a:effectLst/>
              <a:latin typeface="Arial" panose="020B0604020202020204" pitchFamily="34" charset="0"/>
            </a:endParaRPr>
          </a:p>
          <a:p>
            <a:endParaRPr lang="en-US" sz="2000" dirty="0"/>
          </a:p>
        </p:txBody>
      </p:sp>
      <p:sp>
        <p:nvSpPr>
          <p:cNvPr id="5" name="Rectangle 231">
            <a:extLst>
              <a:ext uri="{FF2B5EF4-FFF2-40B4-BE49-F238E27FC236}">
                <a16:creationId xmlns:a16="http://schemas.microsoft.com/office/drawing/2014/main" id="{57F50B8E-A23A-4154-9A0C-994DE115ACE6}"/>
              </a:ext>
            </a:extLst>
          </p:cNvPr>
          <p:cNvSpPr>
            <a:spLocks noChangeArrowheads="1"/>
          </p:cNvSpPr>
          <p:nvPr/>
        </p:nvSpPr>
        <p:spPr bwMode="auto">
          <a:xfrm>
            <a:off x="6167755" y="4477385"/>
            <a:ext cx="52070" cy="1079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6" name="Rectangle 3">
            <a:extLst>
              <a:ext uri="{FF2B5EF4-FFF2-40B4-BE49-F238E27FC236}">
                <a16:creationId xmlns:a16="http://schemas.microsoft.com/office/drawing/2014/main" id="{66C52228-8C94-4CF2-AD63-BA9617333BA2}"/>
              </a:ext>
            </a:extLst>
          </p:cNvPr>
          <p:cNvSpPr>
            <a:spLocks noChangeArrowheads="1"/>
          </p:cNvSpPr>
          <p:nvPr/>
        </p:nvSpPr>
        <p:spPr bwMode="auto">
          <a:xfrm>
            <a:off x="0" y="463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Прямоугольник 6">
            <a:extLst>
              <a:ext uri="{FF2B5EF4-FFF2-40B4-BE49-F238E27FC236}">
                <a16:creationId xmlns:a16="http://schemas.microsoft.com/office/drawing/2014/main" id="{16385EE5-CABC-413F-96EA-AF7BAEDE71E8}"/>
              </a:ext>
            </a:extLst>
          </p:cNvPr>
          <p:cNvSpPr/>
          <p:nvPr/>
        </p:nvSpPr>
        <p:spPr>
          <a:xfrm>
            <a:off x="6955788" y="1406698"/>
            <a:ext cx="5483862" cy="907941"/>
          </a:xfrm>
          <a:prstGeom prst="rect">
            <a:avLst/>
          </a:prstGeom>
        </p:spPr>
        <p:txBody>
          <a:bodyPr wrap="square">
            <a:spAutoFit/>
          </a:bodyPr>
          <a:lstStyle/>
          <a:p>
            <a:pPr lvl="2">
              <a:spcBef>
                <a:spcPts val="815"/>
              </a:spcBef>
              <a:buSzPts val="1050"/>
              <a:tabLst>
                <a:tab pos="355600" algn="l"/>
              </a:tabLst>
            </a:pPr>
            <a:r>
              <a:rPr lang="en-US" sz="2400" dirty="0">
                <a:latin typeface="Arial" panose="020B0604020202020204" pitchFamily="34" charset="0"/>
              </a:rPr>
              <a:t>Medical diagnostic</a:t>
            </a:r>
          </a:p>
          <a:p>
            <a:br>
              <a:rPr lang="en-US" sz="1100" dirty="0">
                <a:effectLst/>
                <a:latin typeface="Times New Roman" panose="02020603050405020304" pitchFamily="18" charset="0"/>
                <a:ea typeface="Times New Roman" panose="02020603050405020304" pitchFamily="18" charset="0"/>
              </a:rPr>
            </a:br>
            <a:endParaRPr lang="en-US" dirty="0"/>
          </a:p>
        </p:txBody>
      </p:sp>
      <p:pic>
        <p:nvPicPr>
          <p:cNvPr id="37890" name="Picture 2" descr="image.png">
            <a:extLst>
              <a:ext uri="{FF2B5EF4-FFF2-40B4-BE49-F238E27FC236}">
                <a16:creationId xmlns:a16="http://schemas.microsoft.com/office/drawing/2014/main" id="{FD95517E-B974-4F56-938D-581755E5A9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1275" y="1513822"/>
            <a:ext cx="7620000" cy="5314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2936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9B0BEDB-9774-4E17-9A6B-DBCF6A1F528F}"/>
              </a:ext>
            </a:extLst>
          </p:cNvPr>
          <p:cNvSpPr>
            <a:spLocks noGrp="1"/>
          </p:cNvSpPr>
          <p:nvPr>
            <p:ph type="title"/>
          </p:nvPr>
        </p:nvSpPr>
        <p:spPr>
          <a:xfrm>
            <a:off x="1208406" y="194404"/>
            <a:ext cx="10515600" cy="1325563"/>
          </a:xfrm>
        </p:spPr>
        <p:txBody>
          <a:bodyPr>
            <a:normAutofit/>
          </a:bodyPr>
          <a:lstStyle/>
          <a:p>
            <a:r>
              <a:rPr lang="en-US" b="1" dirty="0"/>
              <a:t>About the time series data types</a:t>
            </a:r>
          </a:p>
        </p:txBody>
      </p:sp>
      <p:sp>
        <p:nvSpPr>
          <p:cNvPr id="3" name="Объект 2">
            <a:extLst>
              <a:ext uri="{FF2B5EF4-FFF2-40B4-BE49-F238E27FC236}">
                <a16:creationId xmlns:a16="http://schemas.microsoft.com/office/drawing/2014/main" id="{4CDB8E57-5CA8-497C-990E-C304F4FBE710}"/>
              </a:ext>
            </a:extLst>
          </p:cNvPr>
          <p:cNvSpPr>
            <a:spLocks noGrp="1"/>
          </p:cNvSpPr>
          <p:nvPr>
            <p:ph idx="1"/>
          </p:nvPr>
        </p:nvSpPr>
        <p:spPr>
          <a:xfrm>
            <a:off x="467994" y="1114425"/>
            <a:ext cx="10885806" cy="5545789"/>
          </a:xfrm>
        </p:spPr>
        <p:txBody>
          <a:bodyPr>
            <a:noAutofit/>
          </a:bodyPr>
          <a:lstStyle/>
          <a:p>
            <a:pPr lvl="0"/>
            <a:r>
              <a:rPr lang="en-US" sz="2400" b="1" dirty="0"/>
              <a:t>Interval</a:t>
            </a:r>
            <a:r>
              <a:rPr lang="en-US" sz="2400" dirty="0"/>
              <a:t>: Interval scales provide information about order, and also ability to compare ranges; </a:t>
            </a:r>
            <a:r>
              <a:rPr lang="en-US" sz="2400" dirty="0" err="1"/>
              <a:t>eg</a:t>
            </a:r>
            <a:r>
              <a:rPr lang="en-US" sz="2400" dirty="0"/>
              <a:t>. temperature measured either on a Fahrenheit or Celsius scale: measured in Fahrenheit units, the difference between a temperature of 46 and 42 is the same as the difference between 72 and 68.</a:t>
            </a:r>
            <a:endParaRPr lang="ru-RU" sz="2400" dirty="0"/>
          </a:p>
          <a:p>
            <a:pPr lvl="0"/>
            <a:r>
              <a:rPr lang="en-US" sz="2400" b="1" dirty="0"/>
              <a:t>Nominal</a:t>
            </a:r>
            <a:r>
              <a:rPr lang="en-US" sz="2400" dirty="0"/>
              <a:t>: This is qualitative, not quantitative; </a:t>
            </a:r>
            <a:r>
              <a:rPr lang="en-US" sz="2400" dirty="0" err="1"/>
              <a:t>eg</a:t>
            </a:r>
            <a:r>
              <a:rPr lang="en-US" sz="2400" dirty="0"/>
              <a:t>. Religious Preference: 1 = Buddhist, 2 = Muslim, 3 = Christian, 4 = Jewish, 5 = Other.</a:t>
            </a:r>
            <a:endParaRPr lang="ru-RU" sz="2400" dirty="0"/>
          </a:p>
          <a:p>
            <a:pPr lvl="0"/>
            <a:r>
              <a:rPr lang="en-US" sz="2400" b="1" dirty="0"/>
              <a:t>Ordinal</a:t>
            </a:r>
            <a:r>
              <a:rPr lang="en-US" sz="2400" dirty="0"/>
              <a:t>: An ordinal scale that indicates ordering or direction in addition to providing nominal information; </a:t>
            </a:r>
            <a:r>
              <a:rPr lang="en-US" sz="2400" dirty="0" err="1"/>
              <a:t>eg</a:t>
            </a:r>
            <a:r>
              <a:rPr lang="en-US" sz="2400" dirty="0"/>
              <a:t>. Low/Medium/High or Faster/Slower are examples of ordinal levels of measurement. Ranking an experience as a "nine" on 1-10 scale tells us that it was higher than an experience ranked as a "six".</a:t>
            </a:r>
            <a:endParaRPr lang="ru-RU" sz="2400" dirty="0"/>
          </a:p>
          <a:p>
            <a:pPr lvl="0"/>
            <a:r>
              <a:rPr lang="en-US" sz="2400" b="1" dirty="0"/>
              <a:t>Ratio</a:t>
            </a:r>
            <a:r>
              <a:rPr lang="en-US" sz="2400" dirty="0"/>
              <a:t>: In addition to possessing the qualities of nominal, ordinal, and interval scales, a ratio scale has an absolute zero, a point where none of the quality being measured exists; </a:t>
            </a:r>
            <a:r>
              <a:rPr lang="en-US" sz="2400" dirty="0" err="1"/>
              <a:t>eg</a:t>
            </a:r>
            <a:r>
              <a:rPr lang="en-US" sz="2400" dirty="0"/>
              <a:t>. income, years of work experience, number of children.</a:t>
            </a:r>
            <a:endParaRPr lang="ru-RU" sz="2400" dirty="0"/>
          </a:p>
        </p:txBody>
      </p:sp>
      <p:sp>
        <p:nvSpPr>
          <p:cNvPr id="5" name="Rectangle 231">
            <a:extLst>
              <a:ext uri="{FF2B5EF4-FFF2-40B4-BE49-F238E27FC236}">
                <a16:creationId xmlns:a16="http://schemas.microsoft.com/office/drawing/2014/main" id="{57F50B8E-A23A-4154-9A0C-994DE115ACE6}"/>
              </a:ext>
            </a:extLst>
          </p:cNvPr>
          <p:cNvSpPr>
            <a:spLocks noChangeArrowheads="1"/>
          </p:cNvSpPr>
          <p:nvPr/>
        </p:nvSpPr>
        <p:spPr bwMode="auto">
          <a:xfrm>
            <a:off x="6167755" y="4477385"/>
            <a:ext cx="52070" cy="1079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6" name="Rectangle 3">
            <a:extLst>
              <a:ext uri="{FF2B5EF4-FFF2-40B4-BE49-F238E27FC236}">
                <a16:creationId xmlns:a16="http://schemas.microsoft.com/office/drawing/2014/main" id="{66C52228-8C94-4CF2-AD63-BA9617333BA2}"/>
              </a:ext>
            </a:extLst>
          </p:cNvPr>
          <p:cNvSpPr>
            <a:spLocks noChangeArrowheads="1"/>
          </p:cNvSpPr>
          <p:nvPr/>
        </p:nvSpPr>
        <p:spPr bwMode="auto">
          <a:xfrm>
            <a:off x="0" y="463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4ECA1DAD-475E-4D0B-A20A-17535DDD41A8}"/>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04724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9B0BEDB-9774-4E17-9A6B-DBCF6A1F528F}"/>
              </a:ext>
            </a:extLst>
          </p:cNvPr>
          <p:cNvSpPr>
            <a:spLocks noGrp="1"/>
          </p:cNvSpPr>
          <p:nvPr>
            <p:ph type="title"/>
          </p:nvPr>
        </p:nvSpPr>
        <p:spPr>
          <a:xfrm>
            <a:off x="909955" y="197784"/>
            <a:ext cx="10515600" cy="1325563"/>
          </a:xfrm>
        </p:spPr>
        <p:txBody>
          <a:bodyPr>
            <a:normAutofit/>
          </a:bodyPr>
          <a:lstStyle/>
          <a:p>
            <a:r>
              <a:rPr lang="en-US" b="1" dirty="0"/>
              <a:t>Time Series Models</a:t>
            </a:r>
          </a:p>
        </p:txBody>
      </p:sp>
      <mc:AlternateContent xmlns:mc="http://schemas.openxmlformats.org/markup-compatibility/2006">
        <mc:Choice xmlns:a14="http://schemas.microsoft.com/office/drawing/2010/main" Requires="a14">
          <p:sp>
            <p:nvSpPr>
              <p:cNvPr id="3" name="Объект 2">
                <a:extLst>
                  <a:ext uri="{FF2B5EF4-FFF2-40B4-BE49-F238E27FC236}">
                    <a16:creationId xmlns:a16="http://schemas.microsoft.com/office/drawing/2014/main" id="{4CDB8E57-5CA8-497C-990E-C304F4FBE710}"/>
                  </a:ext>
                </a:extLst>
              </p:cNvPr>
              <p:cNvSpPr>
                <a:spLocks noGrp="1"/>
              </p:cNvSpPr>
              <p:nvPr>
                <p:ph idx="1"/>
              </p:nvPr>
            </p:nvSpPr>
            <p:spPr>
              <a:xfrm>
                <a:off x="467994" y="1114425"/>
                <a:ext cx="10885806" cy="5545789"/>
              </a:xfrm>
            </p:spPr>
            <p:txBody>
              <a:bodyPr>
                <a:noAutofit/>
              </a:bodyPr>
              <a:lstStyle/>
              <a:p>
                <a:r>
                  <a:rPr lang="en-US" sz="2000" b="1" dirty="0"/>
                  <a:t>Time Series Model</a:t>
                </a:r>
                <a:r>
                  <a:rPr lang="en-US" sz="2000" dirty="0"/>
                  <a:t> for a Time Series </a:t>
                </a:r>
                <a14:m>
                  <m:oMath xmlns:m="http://schemas.openxmlformats.org/officeDocument/2006/math">
                    <m:sSub>
                      <m:sSubPr>
                        <m:ctrlPr>
                          <a:rPr lang="ru-RU"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𝑛</m:t>
                        </m:r>
                      </m:sub>
                    </m:sSub>
                  </m:oMath>
                </a14:m>
                <a:r>
                  <a:rPr lang="en-US" sz="2000" dirty="0"/>
                  <a:t> is a specification of the joint probability distribution of the model values </a:t>
                </a:r>
                <a14:m>
                  <m:oMath xmlns:m="http://schemas.openxmlformats.org/officeDocument/2006/math">
                    <m:r>
                      <a:rPr lang="en-US" sz="2000" i="1">
                        <a:latin typeface="Cambria Math" panose="02040503050406030204" pitchFamily="18" charset="0"/>
                      </a:rPr>
                      <m:t>𝑦</m:t>
                    </m:r>
                  </m:oMath>
                </a14:m>
                <a:r>
                  <a:rPr lang="en-US" sz="2000" dirty="0"/>
                  <a:t> to time steps </a:t>
                </a:r>
                <a14:m>
                  <m:oMath xmlns:m="http://schemas.openxmlformats.org/officeDocument/2006/math">
                    <m:r>
                      <a:rPr lang="en-US" sz="2000" i="1">
                        <a:latin typeface="Cambria Math" panose="02040503050406030204" pitchFamily="18" charset="0"/>
                      </a:rPr>
                      <m:t>𝑛</m:t>
                    </m:r>
                  </m:oMath>
                </a14:m>
                <a:r>
                  <a:rPr lang="en-US" sz="2000" dirty="0"/>
                  <a:t>. </a:t>
                </a:r>
                <a:endParaRPr lang="ru-RU" sz="2000" dirty="0"/>
              </a:p>
              <a:p>
                <a:r>
                  <a:rPr lang="en-US" sz="2000" dirty="0"/>
                  <a:t>In the time series model, it is often depicted are the following:</a:t>
                </a:r>
                <a:endParaRPr lang="ru-RU" sz="2000" dirty="0"/>
              </a:p>
              <a:p>
                <a:pPr lvl="0"/>
                <a14:m>
                  <m:oMath xmlns:m="http://schemas.openxmlformats.org/officeDocument/2006/math">
                    <m:r>
                      <a:rPr lang="en-US" sz="2000" b="1" i="1">
                        <a:latin typeface="Cambria Math" panose="02040503050406030204" pitchFamily="18" charset="0"/>
                      </a:rPr>
                      <m:t>𝒕𝒓𝒆𝒏𝒅</m:t>
                    </m:r>
                  </m:oMath>
                </a14:m>
                <a:r>
                  <a:rPr lang="en-US" sz="2000" dirty="0"/>
                  <a:t> is the slow change part of the time series dependence.  </a:t>
                </a:r>
                <a:endParaRPr lang="ru-RU" sz="2000" dirty="0"/>
              </a:p>
              <a:p>
                <a:pPr lvl="0"/>
                <a14:m>
                  <m:oMath xmlns:m="http://schemas.openxmlformats.org/officeDocument/2006/math">
                    <m:r>
                      <a:rPr lang="en-US" sz="2000" b="1" i="1">
                        <a:latin typeface="Cambria Math" panose="02040503050406030204" pitchFamily="18" charset="0"/>
                      </a:rPr>
                      <m:t>𝒔𝒆𝒂𝒔𝒐𝒏𝒂𝒍</m:t>
                    </m:r>
                  </m:oMath>
                </a14:m>
                <a:r>
                  <a:rPr lang="en-US" sz="2000" dirty="0"/>
                  <a:t> (seasonality) or some "relatively rapidly change" periodic-like components - is a relatively fast-changing part of the relation.      </a:t>
                </a:r>
                <a:endParaRPr lang="ru-RU" sz="2000" dirty="0"/>
              </a:p>
              <a:p>
                <a:pPr lvl="0"/>
                <a14:m>
                  <m:oMath xmlns:m="http://schemas.openxmlformats.org/officeDocument/2006/math">
                    <m:r>
                      <a:rPr lang="en-US" sz="2000" b="1" i="1">
                        <a:latin typeface="Cambria Math" panose="02040503050406030204" pitchFamily="18" charset="0"/>
                      </a:rPr>
                      <m:t>𝒄𝒚𝒄𝒍𝒊𝒄</m:t>
                    </m:r>
                  </m:oMath>
                </a14:m>
                <a:r>
                  <a:rPr lang="en-US" sz="2000" dirty="0"/>
                  <a:t> is the some "relatively slow change" periodic-like (or even non-periodic) components with irregular period and relatively high intensity.      </a:t>
                </a:r>
                <a:endParaRPr lang="ru-RU" sz="2000" dirty="0"/>
              </a:p>
              <a:p>
                <a:pPr lvl="0"/>
                <a14:m>
                  <m:oMath xmlns:m="http://schemas.openxmlformats.org/officeDocument/2006/math">
                    <m:r>
                      <a:rPr lang="en-US" sz="2000" b="1" i="1" dirty="0" smtClean="0">
                        <a:latin typeface="Cambria Math" panose="02040503050406030204" pitchFamily="18" charset="0"/>
                      </a:rPr>
                      <m:t>𝒃𝒊𝒂𝒔</m:t>
                    </m:r>
                    <m:r>
                      <a:rPr lang="en-US" sz="2000" b="1" i="1" dirty="0" smtClean="0">
                        <a:latin typeface="Cambria Math" panose="02040503050406030204" pitchFamily="18" charset="0"/>
                      </a:rPr>
                      <m:t> (</m:t>
                    </m:r>
                    <m:r>
                      <a:rPr lang="en-US" sz="2000" b="1" i="1" dirty="0" smtClean="0">
                        <a:latin typeface="Cambria Math" panose="02040503050406030204" pitchFamily="18" charset="0"/>
                      </a:rPr>
                      <m:t>𝒍𝒆𝒗𝒆𝒍</m:t>
                    </m:r>
                    <m:r>
                      <a:rPr lang="en-US" sz="2000" b="1" i="1" dirty="0" smtClean="0">
                        <a:latin typeface="Cambria Math" panose="02040503050406030204" pitchFamily="18" charset="0"/>
                      </a:rPr>
                      <m:t>) </m:t>
                    </m:r>
                    <m:r>
                      <a:rPr lang="en-US" sz="2000" b="1" i="1" dirty="0" smtClean="0">
                        <a:latin typeface="Cambria Math" panose="02040503050406030204" pitchFamily="18" charset="0"/>
                      </a:rPr>
                      <m:t>𝒑𝒂𝒓𝒕</m:t>
                    </m:r>
                    <m:r>
                      <a:rPr lang="en-US" sz="2000" b="1" i="1" dirty="0" smtClean="0">
                        <a:latin typeface="Cambria Math" panose="02040503050406030204" pitchFamily="18" charset="0"/>
                      </a:rPr>
                      <m:t> </m:t>
                    </m:r>
                  </m:oMath>
                </a14:m>
                <a:r>
                  <a:rPr lang="en-US" sz="2000" b="1" i="1" dirty="0">
                    <a:latin typeface="Cambria Math" panose="02040503050406030204" pitchFamily="18" charset="0"/>
                  </a:rPr>
                  <a:t>– </a:t>
                </a:r>
                <a:r>
                  <a:rPr lang="en-US" sz="2000" dirty="0"/>
                  <a:t>constant part (zero-frequency), like initial value.</a:t>
                </a:r>
              </a:p>
              <a:p>
                <a:pPr lvl="0"/>
                <a14:m>
                  <m:oMath xmlns:m="http://schemas.openxmlformats.org/officeDocument/2006/math">
                    <m:r>
                      <a:rPr lang="en-US" sz="2000" b="1" i="1" dirty="0" smtClean="0">
                        <a:latin typeface="Cambria Math" panose="02040503050406030204" pitchFamily="18" charset="0"/>
                      </a:rPr>
                      <m:t>𝒏𝒐𝒊𝒔𝒆</m:t>
                    </m:r>
                    <m:r>
                      <a:rPr lang="en-US" sz="2000" b="1" i="1" dirty="0" smtClean="0">
                        <a:latin typeface="Cambria Math" panose="02040503050406030204" pitchFamily="18" charset="0"/>
                      </a:rPr>
                      <m:t> (</m:t>
                    </m:r>
                    <m:r>
                      <a:rPr lang="en-US" sz="2000" b="1" i="1" dirty="0" err="1">
                        <a:latin typeface="Cambria Math" panose="02040503050406030204" pitchFamily="18" charset="0"/>
                      </a:rPr>
                      <m:t>𝒓𝒆𝒔𝒊𝒅𝒖</m:t>
                    </m:r>
                    <m:r>
                      <a:rPr lang="en-US" sz="2000" b="1" i="1" dirty="0" smtClean="0">
                        <a:latin typeface="Cambria Math" panose="02040503050406030204" pitchFamily="18" charset="0"/>
                      </a:rPr>
                      <m:t>𝒂</m:t>
                    </m:r>
                    <m:r>
                      <a:rPr lang="en-US" sz="2000" b="1" i="1" dirty="0" err="1">
                        <a:latin typeface="Cambria Math" panose="02040503050406030204" pitchFamily="18" charset="0"/>
                      </a:rPr>
                      <m:t>𝒍</m:t>
                    </m:r>
                    <m:r>
                      <a:rPr lang="en-US" sz="2000" b="1" i="1" dirty="0">
                        <a:latin typeface="Cambria Math" panose="02040503050406030204" pitchFamily="18" charset="0"/>
                      </a:rPr>
                      <m:t>) </m:t>
                    </m:r>
                  </m:oMath>
                </a14:m>
                <a:r>
                  <a:rPr lang="en-US" sz="2000" dirty="0"/>
                  <a:t>is the some undetermined (i.e. stochastic) distortion of the output values - irregular or random fluctuations (variations).</a:t>
                </a:r>
                <a:endParaRPr lang="ru-RU" sz="2000" dirty="0"/>
              </a:p>
            </p:txBody>
          </p:sp>
        </mc:Choice>
        <mc:Fallback>
          <p:sp>
            <p:nvSpPr>
              <p:cNvPr id="3" name="Объект 2">
                <a:extLst>
                  <a:ext uri="{FF2B5EF4-FFF2-40B4-BE49-F238E27FC236}">
                    <a16:creationId xmlns:a16="http://schemas.microsoft.com/office/drawing/2014/main" id="{4CDB8E57-5CA8-497C-990E-C304F4FBE710}"/>
                  </a:ext>
                </a:extLst>
              </p:cNvPr>
              <p:cNvSpPr>
                <a:spLocks noGrp="1" noRot="1" noChangeAspect="1" noMove="1" noResize="1" noEditPoints="1" noAdjustHandles="1" noChangeArrowheads="1" noChangeShapeType="1" noTextEdit="1"/>
              </p:cNvSpPr>
              <p:nvPr>
                <p:ph idx="1"/>
              </p:nvPr>
            </p:nvSpPr>
            <p:spPr>
              <a:xfrm>
                <a:off x="467994" y="1114425"/>
                <a:ext cx="10885806" cy="5545789"/>
              </a:xfrm>
              <a:blipFill>
                <a:blip r:embed="rId2"/>
                <a:stretch>
                  <a:fillRect l="-466" t="-1142"/>
                </a:stretch>
              </a:blipFill>
            </p:spPr>
            <p:txBody>
              <a:bodyPr/>
              <a:lstStyle/>
              <a:p>
                <a:r>
                  <a:rPr lang="ru-RU">
                    <a:noFill/>
                  </a:rPr>
                  <a:t> </a:t>
                </a:r>
              </a:p>
            </p:txBody>
          </p:sp>
        </mc:Fallback>
      </mc:AlternateContent>
      <p:sp>
        <p:nvSpPr>
          <p:cNvPr id="5" name="Rectangle 231">
            <a:extLst>
              <a:ext uri="{FF2B5EF4-FFF2-40B4-BE49-F238E27FC236}">
                <a16:creationId xmlns:a16="http://schemas.microsoft.com/office/drawing/2014/main" id="{57F50B8E-A23A-4154-9A0C-994DE115ACE6}"/>
              </a:ext>
            </a:extLst>
          </p:cNvPr>
          <p:cNvSpPr>
            <a:spLocks noChangeArrowheads="1"/>
          </p:cNvSpPr>
          <p:nvPr/>
        </p:nvSpPr>
        <p:spPr bwMode="auto">
          <a:xfrm>
            <a:off x="6167755" y="4477385"/>
            <a:ext cx="52070" cy="1079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6" name="Rectangle 3">
            <a:extLst>
              <a:ext uri="{FF2B5EF4-FFF2-40B4-BE49-F238E27FC236}">
                <a16:creationId xmlns:a16="http://schemas.microsoft.com/office/drawing/2014/main" id="{66C52228-8C94-4CF2-AD63-BA9617333BA2}"/>
              </a:ext>
            </a:extLst>
          </p:cNvPr>
          <p:cNvSpPr>
            <a:spLocks noChangeArrowheads="1"/>
          </p:cNvSpPr>
          <p:nvPr/>
        </p:nvSpPr>
        <p:spPr bwMode="auto">
          <a:xfrm>
            <a:off x="0" y="463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4ECA1DAD-475E-4D0B-A20A-17535DDD41A8}"/>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6032204"/>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379</TotalTime>
  <Words>3050</Words>
  <Application>Microsoft Macintosh PowerPoint</Application>
  <PresentationFormat>Широкоэкранный</PresentationFormat>
  <Paragraphs>214</Paragraphs>
  <Slides>35</Slides>
  <Notes>0</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35</vt:i4>
      </vt:variant>
    </vt:vector>
  </HeadingPairs>
  <TitlesOfParts>
    <vt:vector size="44" baseType="lpstr">
      <vt:lpstr>Arial</vt:lpstr>
      <vt:lpstr>Calibri</vt:lpstr>
      <vt:lpstr>Calibri Light</vt:lpstr>
      <vt:lpstr>Cambria Math</vt:lpstr>
      <vt:lpstr>Georgia</vt:lpstr>
      <vt:lpstr>Open Sans</vt:lpstr>
      <vt:lpstr>Times New Roman</vt:lpstr>
      <vt:lpstr>Trebuchet MS</vt:lpstr>
      <vt:lpstr>Тема Office</vt:lpstr>
      <vt:lpstr>Introduction to Time Series Analysis</vt:lpstr>
      <vt:lpstr>Time Series Applications.  </vt:lpstr>
      <vt:lpstr>Time Series Applications.  </vt:lpstr>
      <vt:lpstr>Examples of Time Series Applications.  Economic Forecasting. </vt:lpstr>
      <vt:lpstr>Examples of Time Series Applications. Industrial applications</vt:lpstr>
      <vt:lpstr>Examples of Time Series Applications. Other </vt:lpstr>
      <vt:lpstr>Examples of Time Series Applications</vt:lpstr>
      <vt:lpstr>About the time series data types</vt:lpstr>
      <vt:lpstr>Time Series Models</vt:lpstr>
      <vt:lpstr>Time Series Models</vt:lpstr>
      <vt:lpstr>Time Series Models</vt:lpstr>
      <vt:lpstr>Time Series Models</vt:lpstr>
      <vt:lpstr>Time Series Models. Notes</vt:lpstr>
      <vt:lpstr>Examples of additive and  multiplicative seasonality on trend </vt:lpstr>
      <vt:lpstr>Examples of additive and  multiplicative seasonality on trend </vt:lpstr>
      <vt:lpstr>Examples of multi-seasonality</vt:lpstr>
      <vt:lpstr>Examples of multi-seasonality</vt:lpstr>
      <vt:lpstr>Examples of multi-seasonality</vt:lpstr>
      <vt:lpstr>Examples of Time series interpretation</vt:lpstr>
      <vt:lpstr>Popular types of Time series trend</vt:lpstr>
      <vt:lpstr>Random behavior of time series trend</vt:lpstr>
      <vt:lpstr>Example of random walk and drift of trend</vt:lpstr>
      <vt:lpstr>Type of Time Series Representation</vt:lpstr>
      <vt:lpstr>Type of Time Series Representation</vt:lpstr>
      <vt:lpstr>Time Series Types</vt:lpstr>
      <vt:lpstr>Time Series Types</vt:lpstr>
      <vt:lpstr>Time Series Types</vt:lpstr>
      <vt:lpstr>Examples of Multivariate Time Series</vt:lpstr>
      <vt:lpstr>Time Series Data Types</vt:lpstr>
      <vt:lpstr>Examples of Time Series Analysis Tasks</vt:lpstr>
      <vt:lpstr>Examples of Time Series Analysis Tasks</vt:lpstr>
      <vt:lpstr>Examples of Time Series Analysis Tasks</vt:lpstr>
      <vt:lpstr>Examples of Time Series Analysis Tasks</vt:lpstr>
      <vt:lpstr>Examples of Time Series Analysis Tasks</vt:lpstr>
      <vt:lpstr>General about time series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Time Series Analysis</dc:title>
  <dc:creator>Ронкин Михаил Владимирович</dc:creator>
  <cp:lastModifiedBy>Ронкин Михаил Владимирович</cp:lastModifiedBy>
  <cp:revision>44</cp:revision>
  <dcterms:created xsi:type="dcterms:W3CDTF">2021-10-31T10:57:36Z</dcterms:created>
  <dcterms:modified xsi:type="dcterms:W3CDTF">2022-02-14T06:48:44Z</dcterms:modified>
</cp:coreProperties>
</file>